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3.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sldIdLst>
    <p:sldId id="271" r:id="rId6"/>
    <p:sldId id="257" r:id="rId7"/>
    <p:sldId id="272" r:id="rId8"/>
    <p:sldId id="259" r:id="rId9"/>
    <p:sldId id="260" r:id="rId10"/>
    <p:sldId id="261" r:id="rId11"/>
    <p:sldId id="262" r:id="rId12"/>
    <p:sldId id="263" r:id="rId13"/>
    <p:sldId id="264" r:id="rId14"/>
    <p:sldId id="266" r:id="rId15"/>
    <p:sldId id="267" r:id="rId16"/>
    <p:sldId id="268" r:id="rId17"/>
    <p:sldId id="269" r:id="rId18"/>
  </p:sldIdLst>
  <p:sldSz cx="12192000" cy="7772400"/>
  <p:notesSz cx="121920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C2A2"/>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4C54B-6663-4B41-365E-35F7E864FADF}" v="2" dt="2022-06-28T13:03:30.113"/>
    <p1510:client id="{6DF2666E-A724-AF96-D333-3B5A8F09E0AE}" v="2" dt="2022-06-21T19:21:16.539"/>
    <p1510:client id="{CD68C2B8-95F8-2D4A-CAB0-22517A5148C3}" v="9" dt="2022-10-31T20:05:12.566"/>
    <p1510:client id="{D28BD1EF-28BE-D60B-500D-7A29F21F16B8}" v="5" dt="2022-10-06T17:15:31.0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5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Bolger" userId="S::sbolger@craigwood.on.ca::98395c3d-04e1-4237-af4f-b97883b58cd4" providerId="AD" clId="Web-{6DF2666E-A724-AF96-D333-3B5A8F09E0AE}"/>
    <pc:docChg chg="modSld">
      <pc:chgData name="Shelley Bolger" userId="S::sbolger@craigwood.on.ca::98395c3d-04e1-4237-af4f-b97883b58cd4" providerId="AD" clId="Web-{6DF2666E-A724-AF96-D333-3B5A8F09E0AE}" dt="2022-06-21T19:21:35.227" v="2" actId="1076"/>
      <pc:docMkLst>
        <pc:docMk/>
      </pc:docMkLst>
      <pc:sldChg chg="addSp delSp modSp">
        <pc:chgData name="Shelley Bolger" userId="S::sbolger@craigwood.on.ca::98395c3d-04e1-4237-af4f-b97883b58cd4" providerId="AD" clId="Web-{6DF2666E-A724-AF96-D333-3B5A8F09E0AE}" dt="2022-06-21T19:21:35.227" v="2" actId="1076"/>
        <pc:sldMkLst>
          <pc:docMk/>
          <pc:sldMk cId="0" sldId="267"/>
        </pc:sldMkLst>
        <pc:graphicFrameChg chg="add del mod">
          <ac:chgData name="Shelley Bolger" userId="S::sbolger@craigwood.on.ca::98395c3d-04e1-4237-af4f-b97883b58cd4" providerId="AD" clId="Web-{6DF2666E-A724-AF96-D333-3B5A8F09E0AE}" dt="2022-06-21T19:21:35.227" v="2" actId="1076"/>
          <ac:graphicFrameMkLst>
            <pc:docMk/>
            <pc:sldMk cId="0" sldId="267"/>
            <ac:graphicFrameMk id="38" creationId="{00000000-0000-0000-0000-000000000000}"/>
          </ac:graphicFrameMkLst>
        </pc:graphicFrameChg>
      </pc:sldChg>
    </pc:docChg>
  </pc:docChgLst>
  <pc:docChgLst>
    <pc:chgData name="Shelley Bolger" userId="S::sbolger@craigwood.on.ca::98395c3d-04e1-4237-af4f-b97883b58cd4" providerId="AD" clId="Web-{10F4C54B-6663-4B41-365E-35F7E864FADF}"/>
    <pc:docChg chg="modSld">
      <pc:chgData name="Shelley Bolger" userId="S::sbolger@craigwood.on.ca::98395c3d-04e1-4237-af4f-b97883b58cd4" providerId="AD" clId="Web-{10F4C54B-6663-4B41-365E-35F7E864FADF}" dt="2022-06-28T13:03:30.113" v="1" actId="1076"/>
      <pc:docMkLst>
        <pc:docMk/>
      </pc:docMkLst>
      <pc:sldChg chg="delSp modSp">
        <pc:chgData name="Shelley Bolger" userId="S::sbolger@craigwood.on.ca::98395c3d-04e1-4237-af4f-b97883b58cd4" providerId="AD" clId="Web-{10F4C54B-6663-4B41-365E-35F7E864FADF}" dt="2022-06-28T13:03:30.113" v="1" actId="1076"/>
        <pc:sldMkLst>
          <pc:docMk/>
          <pc:sldMk cId="0" sldId="268"/>
        </pc:sldMkLst>
        <pc:spChg chg="mod">
          <ac:chgData name="Shelley Bolger" userId="S::sbolger@craigwood.on.ca::98395c3d-04e1-4237-af4f-b97883b58cd4" providerId="AD" clId="Web-{10F4C54B-6663-4B41-365E-35F7E864FADF}" dt="2022-06-28T13:03:30.113" v="1" actId="1076"/>
          <ac:spMkLst>
            <pc:docMk/>
            <pc:sldMk cId="0" sldId="268"/>
            <ac:spMk id="2" creationId="{00000000-0000-0000-0000-000000000000}"/>
          </ac:spMkLst>
        </pc:spChg>
        <pc:spChg chg="del">
          <ac:chgData name="Shelley Bolger" userId="S::sbolger@craigwood.on.ca::98395c3d-04e1-4237-af4f-b97883b58cd4" providerId="AD" clId="Web-{10F4C54B-6663-4B41-365E-35F7E864FADF}" dt="2022-06-28T13:03:22.113" v="0"/>
          <ac:spMkLst>
            <pc:docMk/>
            <pc:sldMk cId="0" sldId="268"/>
            <ac:spMk id="5" creationId="{00000000-0000-0000-0000-000000000000}"/>
          </ac:spMkLst>
        </pc:spChg>
      </pc:sldChg>
    </pc:docChg>
  </pc:docChgLst>
  <pc:docChgLst>
    <pc:chgData name="Awyer Muradi" userId="S::amuradi@craigwood.on.ca::342e976f-9f5d-4e6c-9fca-0eaad9529172" providerId="AD" clId="Web-{CD68C2B8-95F8-2D4A-CAB0-22517A5148C3}"/>
    <pc:docChg chg="modSld">
      <pc:chgData name="Awyer Muradi" userId="S::amuradi@craigwood.on.ca::342e976f-9f5d-4e6c-9fca-0eaad9529172" providerId="AD" clId="Web-{CD68C2B8-95F8-2D4A-CAB0-22517A5148C3}" dt="2022-10-31T20:05:10.238" v="3" actId="20577"/>
      <pc:docMkLst>
        <pc:docMk/>
      </pc:docMkLst>
      <pc:sldChg chg="modSp">
        <pc:chgData name="Awyer Muradi" userId="S::amuradi@craigwood.on.ca::342e976f-9f5d-4e6c-9fca-0eaad9529172" providerId="AD" clId="Web-{CD68C2B8-95F8-2D4A-CAB0-22517A5148C3}" dt="2022-10-31T20:05:10.238" v="3" actId="20577"/>
        <pc:sldMkLst>
          <pc:docMk/>
          <pc:sldMk cId="0" sldId="259"/>
        </pc:sldMkLst>
        <pc:spChg chg="mod">
          <ac:chgData name="Awyer Muradi" userId="S::amuradi@craigwood.on.ca::342e976f-9f5d-4e6c-9fca-0eaad9529172" providerId="AD" clId="Web-{CD68C2B8-95F8-2D4A-CAB0-22517A5148C3}" dt="2022-10-31T20:05:10.238" v="3" actId="20577"/>
          <ac:spMkLst>
            <pc:docMk/>
            <pc:sldMk cId="0" sldId="259"/>
            <ac:spMk id="7" creationId="{00000000-0000-0000-0000-000000000000}"/>
          </ac:spMkLst>
        </pc:spChg>
      </pc:sldChg>
    </pc:docChg>
  </pc:docChgLst>
  <pc:docChgLst>
    <pc:chgData name="Awyer Muradi" userId="S::amuradi@craigwood.on.ca::342e976f-9f5d-4e6c-9fca-0eaad9529172" providerId="AD" clId="Web-{D28BD1EF-28BE-D60B-500D-7A29F21F16B8}"/>
    <pc:docChg chg="modSld">
      <pc:chgData name="Awyer Muradi" userId="S::amuradi@craigwood.on.ca::342e976f-9f5d-4e6c-9fca-0eaad9529172" providerId="AD" clId="Web-{D28BD1EF-28BE-D60B-500D-7A29F21F16B8}" dt="2022-10-06T17:15:31.019" v="4" actId="1076"/>
      <pc:docMkLst>
        <pc:docMk/>
      </pc:docMkLst>
      <pc:sldChg chg="modSp">
        <pc:chgData name="Awyer Muradi" userId="S::amuradi@craigwood.on.ca::342e976f-9f5d-4e6c-9fca-0eaad9529172" providerId="AD" clId="Web-{D28BD1EF-28BE-D60B-500D-7A29F21F16B8}" dt="2022-10-06T17:15:31.019" v="4" actId="1076"/>
        <pc:sldMkLst>
          <pc:docMk/>
          <pc:sldMk cId="0" sldId="264"/>
        </pc:sldMkLst>
        <pc:spChg chg="mod">
          <ac:chgData name="Awyer Muradi" userId="S::amuradi@craigwood.on.ca::342e976f-9f5d-4e6c-9fca-0eaad9529172" providerId="AD" clId="Web-{D28BD1EF-28BE-D60B-500D-7A29F21F16B8}" dt="2022-10-06T17:15:31.019" v="4" actId="1076"/>
          <ac:spMkLst>
            <pc:docMk/>
            <pc:sldMk cId="0" sldId="26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2021-2022 Client Demographics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563-4794-B51F-F4FA7D17237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563-4794-B51F-F4FA7D17237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563-4794-B51F-F4FA7D17237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'Client Demographics'!$A$4:$A$6</c:f>
              <c:strCache>
                <c:ptCount val="3"/>
                <c:pt idx="0">
                  <c:v>Male</c:v>
                </c:pt>
                <c:pt idx="1">
                  <c:v>Female</c:v>
                </c:pt>
                <c:pt idx="2">
                  <c:v>Non-Binary</c:v>
                </c:pt>
              </c:strCache>
            </c:strRef>
          </c:cat>
          <c:val>
            <c:numRef>
              <c:f>'Client Demographics'!$B$4:$B$6</c:f>
              <c:numCache>
                <c:formatCode>General</c:formatCode>
                <c:ptCount val="3"/>
                <c:pt idx="0">
                  <c:v>240</c:v>
                </c:pt>
                <c:pt idx="1">
                  <c:v>314</c:v>
                </c:pt>
                <c:pt idx="2">
                  <c:v>26</c:v>
                </c:pt>
              </c:numCache>
            </c:numRef>
          </c:val>
          <c:extLst>
            <c:ext xmlns:c16="http://schemas.microsoft.com/office/drawing/2014/chart" uri="{C3380CC4-5D6E-409C-BE32-E72D297353CC}">
              <c16:uniqueId val="{00000006-5563-4794-B51F-F4FA7D17237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CA"/>
              <a:t>Age of Clients Served</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'Age Demographics'!$G$2</c:f>
              <c:strCache>
                <c:ptCount val="1"/>
                <c:pt idx="0">
                  <c:v>Percent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'Age Demographics'!$F$3:$F$9</c:f>
              <c:numCache>
                <c:formatCode>General</c:formatCode>
                <c:ptCount val="7"/>
                <c:pt idx="0">
                  <c:v>12</c:v>
                </c:pt>
                <c:pt idx="1">
                  <c:v>13</c:v>
                </c:pt>
                <c:pt idx="2">
                  <c:v>14</c:v>
                </c:pt>
                <c:pt idx="3">
                  <c:v>15</c:v>
                </c:pt>
                <c:pt idx="4">
                  <c:v>16</c:v>
                </c:pt>
                <c:pt idx="5">
                  <c:v>17</c:v>
                </c:pt>
                <c:pt idx="6">
                  <c:v>18</c:v>
                </c:pt>
              </c:numCache>
            </c:numRef>
          </c:cat>
          <c:val>
            <c:numRef>
              <c:f>'Age Demographics'!$G$3:$G$9</c:f>
              <c:numCache>
                <c:formatCode>0%</c:formatCode>
                <c:ptCount val="7"/>
                <c:pt idx="0">
                  <c:v>2.7737226277372264E-2</c:v>
                </c:pt>
                <c:pt idx="1">
                  <c:v>0.19854014598540146</c:v>
                </c:pt>
                <c:pt idx="2">
                  <c:v>0.21021897810218979</c:v>
                </c:pt>
                <c:pt idx="3">
                  <c:v>0.22335766423357664</c:v>
                </c:pt>
                <c:pt idx="4">
                  <c:v>0.16788321167883211</c:v>
                </c:pt>
                <c:pt idx="5">
                  <c:v>0.11970802919708029</c:v>
                </c:pt>
                <c:pt idx="6">
                  <c:v>5.1094890510948905E-2</c:v>
                </c:pt>
              </c:numCache>
            </c:numRef>
          </c:val>
          <c:extLst>
            <c:ext xmlns:c16="http://schemas.microsoft.com/office/drawing/2014/chart" uri="{C3380CC4-5D6E-409C-BE32-E72D297353CC}">
              <c16:uniqueId val="{00000000-E4DC-48D6-8345-92030526DE4F}"/>
            </c:ext>
          </c:extLst>
        </c:ser>
        <c:dLbls>
          <c:dLblPos val="inEnd"/>
          <c:showLegendKey val="0"/>
          <c:showVal val="1"/>
          <c:showCatName val="0"/>
          <c:showSerName val="0"/>
          <c:showPercent val="0"/>
          <c:showBubbleSize val="0"/>
        </c:dLbls>
        <c:gapWidth val="65"/>
        <c:axId val="278972280"/>
        <c:axId val="278972672"/>
      </c:barChart>
      <c:catAx>
        <c:axId val="278972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78972672"/>
        <c:crosses val="autoZero"/>
        <c:auto val="1"/>
        <c:lblAlgn val="ctr"/>
        <c:lblOffset val="100"/>
        <c:noMultiLvlLbl val="0"/>
      </c:catAx>
      <c:valAx>
        <c:axId val="278972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78972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21/22</a:t>
            </a:r>
            <a:r>
              <a:rPr lang="en-US" baseline="0" dirty="0"/>
              <a:t> Revenue </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55-476D-BF0D-09553DCED00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55-476D-BF0D-09553DCED00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55-476D-BF0D-09553DCED00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55-476D-BF0D-09553DCED00C}"/>
              </c:ext>
            </c:extLst>
          </c:dPt>
          <c:dPt>
            <c:idx val="4"/>
            <c:bubble3D val="0"/>
            <c:spPr>
              <a:solidFill>
                <a:srgbClr val="00999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55-476D-BF0D-09553DCED0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Sheet1!$A$1:$A$5</c:f>
              <c:strCache>
                <c:ptCount val="5"/>
                <c:pt idx="0">
                  <c:v>Revenue by Source</c:v>
                </c:pt>
                <c:pt idx="1">
                  <c:v>Youth Justice Funding</c:v>
                </c:pt>
                <c:pt idx="2">
                  <c:v>OPR Funding</c:v>
                </c:pt>
                <c:pt idx="3">
                  <c:v>CYMH Funding</c:v>
                </c:pt>
                <c:pt idx="4">
                  <c:v>Other Income</c:v>
                </c:pt>
              </c:strCache>
            </c:strRef>
          </c:cat>
          <c:val>
            <c:numRef>
              <c:f>Sheet1!$B$1:$B$5</c:f>
              <c:numCache>
                <c:formatCode>0.00%</c:formatCode>
                <c:ptCount val="5"/>
                <c:pt idx="1">
                  <c:v>0.29499999999999998</c:v>
                </c:pt>
                <c:pt idx="2">
                  <c:v>0.191</c:v>
                </c:pt>
                <c:pt idx="3">
                  <c:v>0.43099999999999999</c:v>
                </c:pt>
                <c:pt idx="4">
                  <c:v>8.3000000000000004E-2</c:v>
                </c:pt>
              </c:numCache>
            </c:numRef>
          </c:val>
          <c:extLst>
            <c:ext xmlns:c16="http://schemas.microsoft.com/office/drawing/2014/chart" uri="{C3380CC4-5D6E-409C-BE32-E72D297353CC}">
              <c16:uniqueId val="{0000000A-EA55-476D-BF0D-09553DCED00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Expenditures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Sheet1!$J$1</c:f>
              <c:strCache>
                <c:ptCount val="1"/>
              </c:strCache>
            </c:strRef>
          </c:tx>
          <c:dPt>
            <c:idx val="0"/>
            <c:bubble3D val="0"/>
            <c:spPr>
              <a:solidFill>
                <a:srgbClr val="00999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47F-4C75-A318-53E933722DA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47F-4C75-A318-53E933722DA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47F-4C75-A318-53E933722DA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47F-4C75-A318-53E933722DA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Sheet1!$I$2:$I$5</c:f>
              <c:strCache>
                <c:ptCount val="4"/>
                <c:pt idx="0">
                  <c:v>Wages</c:v>
                </c:pt>
                <c:pt idx="1">
                  <c:v>Building</c:v>
                </c:pt>
                <c:pt idx="2">
                  <c:v>Service</c:v>
                </c:pt>
                <c:pt idx="3">
                  <c:v>Other</c:v>
                </c:pt>
              </c:strCache>
            </c:strRef>
          </c:cat>
          <c:val>
            <c:numRef>
              <c:f>Sheet1!$J$2:$J$5</c:f>
              <c:numCache>
                <c:formatCode>0%</c:formatCode>
                <c:ptCount val="4"/>
                <c:pt idx="0">
                  <c:v>0.8</c:v>
                </c:pt>
                <c:pt idx="1">
                  <c:v>0.06</c:v>
                </c:pt>
                <c:pt idx="2">
                  <c:v>0.05</c:v>
                </c:pt>
                <c:pt idx="3">
                  <c:v>0.09</c:v>
                </c:pt>
              </c:numCache>
            </c:numRef>
          </c:val>
          <c:extLst>
            <c:ext xmlns:c16="http://schemas.microsoft.com/office/drawing/2014/chart" uri="{C3380CC4-5D6E-409C-BE32-E72D297353CC}">
              <c16:uniqueId val="{00000008-847F-4C75-A318-53E933722D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409444"/>
            <a:ext cx="1036320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4352544"/>
            <a:ext cx="853440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Lato"/>
                <a:cs typeface="Lato"/>
              </a:defRPr>
            </a:lvl1pPr>
          </a:lstStyle>
          <a:p>
            <a:pPr marL="12700">
              <a:lnSpc>
                <a:spcPct val="100000"/>
              </a:lnSpc>
              <a:spcBef>
                <a:spcPts val="80"/>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13809"/>
            <a:ext cx="10515600" cy="1502305"/>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9" y="1905318"/>
            <a:ext cx="5157787"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839085"/>
            <a:ext cx="5157787"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905318"/>
            <a:ext cx="5183188"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839085"/>
            <a:ext cx="518318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7732D8C-BAF6-4003-8D10-2AE441F45EBF}" type="datetimeFigureOut">
              <a:rPr lang="en-CA" smtClean="0"/>
              <a:t>2022-11-04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65527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7732D8C-BAF6-4003-8D10-2AE441F45EBF}" type="datetimeFigureOut">
              <a:rPr lang="en-CA" smtClean="0"/>
              <a:t>2022-11-04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360406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32D8C-BAF6-4003-8D10-2AE441F45EBF}" type="datetimeFigureOut">
              <a:rPr lang="en-CA" smtClean="0"/>
              <a:t>2022-11-04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189734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518160"/>
            <a:ext cx="3932237" cy="181356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1119082"/>
            <a:ext cx="6172200"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9" y="2331720"/>
            <a:ext cx="3932237"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732D8C-BAF6-4003-8D10-2AE441F45EBF}" type="datetimeFigureOut">
              <a:rPr lang="en-CA" smtClean="0"/>
              <a:t>2022-11-04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181446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518160"/>
            <a:ext cx="3932237" cy="181356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1119082"/>
            <a:ext cx="6172200" cy="5523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9" y="2331720"/>
            <a:ext cx="3932237"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732D8C-BAF6-4003-8D10-2AE441F45EBF}" type="datetimeFigureOut">
              <a:rPr lang="en-CA" smtClean="0"/>
              <a:t>2022-11-04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14629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732D8C-BAF6-4003-8D10-2AE441F45EBF}" type="datetimeFigureOut">
              <a:rPr lang="en-CA" smtClean="0"/>
              <a:t>2022-11-04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409673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3808"/>
            <a:ext cx="2628900" cy="65867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413808"/>
            <a:ext cx="7734300"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732D8C-BAF6-4003-8D10-2AE441F45EBF}" type="datetimeFigureOut">
              <a:rPr lang="en-CA" smtClean="0"/>
              <a:t>2022-11-04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417314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00"/>
            <a:ext cx="7845425" cy="704215"/>
          </a:xfrm>
          <a:custGeom>
            <a:avLst/>
            <a:gdLst/>
            <a:ahLst/>
            <a:cxnLst/>
            <a:rect l="l" t="t" r="r" b="b"/>
            <a:pathLst>
              <a:path w="7845425" h="704215">
                <a:moveTo>
                  <a:pt x="7559395" y="0"/>
                </a:moveTo>
                <a:lnTo>
                  <a:pt x="0" y="0"/>
                </a:lnTo>
                <a:lnTo>
                  <a:pt x="0" y="703834"/>
                </a:lnTo>
                <a:lnTo>
                  <a:pt x="7559395" y="703834"/>
                </a:lnTo>
                <a:lnTo>
                  <a:pt x="7724635" y="699363"/>
                </a:lnTo>
                <a:lnTo>
                  <a:pt x="7809458" y="668134"/>
                </a:lnTo>
                <a:lnTo>
                  <a:pt x="7840700" y="583323"/>
                </a:lnTo>
                <a:lnTo>
                  <a:pt x="7845171" y="418185"/>
                </a:lnTo>
                <a:lnTo>
                  <a:pt x="7845171" y="285648"/>
                </a:lnTo>
                <a:lnTo>
                  <a:pt x="7840700" y="120535"/>
                </a:lnTo>
                <a:lnTo>
                  <a:pt x="7809458" y="35725"/>
                </a:lnTo>
                <a:lnTo>
                  <a:pt x="7724635" y="4470"/>
                </a:lnTo>
                <a:lnTo>
                  <a:pt x="7559395" y="0"/>
                </a:lnTo>
                <a:close/>
              </a:path>
            </a:pathLst>
          </a:custGeom>
          <a:solidFill>
            <a:srgbClr val="00737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1" i="0">
                <a:solidFill>
                  <a:schemeClr val="bg1"/>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1800" b="1" i="0">
                <a:solidFill>
                  <a:srgbClr val="221F1F"/>
                </a:solidFill>
                <a:latin typeface="Lato Semibold"/>
                <a:cs typeface="Lato Semi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Lato"/>
                <a:cs typeface="Lato"/>
              </a:defRPr>
            </a:lvl1pPr>
          </a:lstStyle>
          <a:p>
            <a:pPr marL="12700">
              <a:lnSpc>
                <a:spcPct val="100000"/>
              </a:lnSpc>
              <a:spcBef>
                <a:spcPts val="8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Lato Black"/>
                <a:cs typeface="Lato Black"/>
              </a:defRPr>
            </a:lvl1pPr>
          </a:lstStyle>
          <a:p>
            <a:endParaRPr/>
          </a:p>
        </p:txBody>
      </p:sp>
      <p:sp>
        <p:nvSpPr>
          <p:cNvPr id="3" name="Holder 3"/>
          <p:cNvSpPr>
            <a:spLocks noGrp="1"/>
          </p:cNvSpPr>
          <p:nvPr>
            <p:ph sz="half" idx="2"/>
          </p:nvPr>
        </p:nvSpPr>
        <p:spPr>
          <a:xfrm>
            <a:off x="609600" y="1787652"/>
            <a:ext cx="530352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787652"/>
            <a:ext cx="5303520"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Lato"/>
                <a:cs typeface="Lato"/>
              </a:defRPr>
            </a:lvl1pPr>
          </a:lstStyle>
          <a:p>
            <a:pPr marL="12700">
              <a:lnSpc>
                <a:spcPct val="100000"/>
              </a:lnSpc>
              <a:spcBef>
                <a:spcPts val="8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00"/>
            <a:ext cx="7845425" cy="704215"/>
          </a:xfrm>
          <a:custGeom>
            <a:avLst/>
            <a:gdLst/>
            <a:ahLst/>
            <a:cxnLst/>
            <a:rect l="l" t="t" r="r" b="b"/>
            <a:pathLst>
              <a:path w="7845425" h="704215">
                <a:moveTo>
                  <a:pt x="7559395" y="0"/>
                </a:moveTo>
                <a:lnTo>
                  <a:pt x="0" y="0"/>
                </a:lnTo>
                <a:lnTo>
                  <a:pt x="0" y="703834"/>
                </a:lnTo>
                <a:lnTo>
                  <a:pt x="7559395" y="703834"/>
                </a:lnTo>
                <a:lnTo>
                  <a:pt x="7724635" y="699363"/>
                </a:lnTo>
                <a:lnTo>
                  <a:pt x="7809458" y="668134"/>
                </a:lnTo>
                <a:lnTo>
                  <a:pt x="7840700" y="583323"/>
                </a:lnTo>
                <a:lnTo>
                  <a:pt x="7845171" y="418185"/>
                </a:lnTo>
                <a:lnTo>
                  <a:pt x="7845171" y="285648"/>
                </a:lnTo>
                <a:lnTo>
                  <a:pt x="7840700" y="120535"/>
                </a:lnTo>
                <a:lnTo>
                  <a:pt x="7809458" y="35725"/>
                </a:lnTo>
                <a:lnTo>
                  <a:pt x="7724635" y="4470"/>
                </a:lnTo>
                <a:lnTo>
                  <a:pt x="7559395" y="0"/>
                </a:lnTo>
                <a:close/>
              </a:path>
            </a:pathLst>
          </a:custGeom>
          <a:solidFill>
            <a:srgbClr val="007378"/>
          </a:solidFill>
        </p:spPr>
        <p:txBody>
          <a:bodyPr wrap="square" lIns="0" tIns="0" rIns="0" bIns="0" rtlCol="0"/>
          <a:lstStyle/>
          <a:p>
            <a:endParaRPr/>
          </a:p>
        </p:txBody>
      </p:sp>
      <p:sp>
        <p:nvSpPr>
          <p:cNvPr id="17" name="bk object 17"/>
          <p:cNvSpPr/>
          <p:nvPr/>
        </p:nvSpPr>
        <p:spPr>
          <a:xfrm>
            <a:off x="0" y="0"/>
            <a:ext cx="12191999" cy="77723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1" i="0">
                <a:solidFill>
                  <a:schemeClr val="bg1"/>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Lato"/>
                <a:cs typeface="Lato"/>
              </a:defRPr>
            </a:lvl1pPr>
          </a:lstStyle>
          <a:p>
            <a:pPr marL="12700">
              <a:lnSpc>
                <a:spcPct val="100000"/>
              </a:lnSpc>
              <a:spcBef>
                <a:spcPts val="8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Lato"/>
                <a:cs typeface="Lato"/>
              </a:defRPr>
            </a:lvl1pPr>
          </a:lstStyle>
          <a:p>
            <a:pPr marL="12700">
              <a:lnSpc>
                <a:spcPct val="100000"/>
              </a:lnSpc>
              <a:spcBef>
                <a:spcPts val="80"/>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2011"/>
            <a:ext cx="9144000" cy="2705947"/>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4082310"/>
            <a:ext cx="9144000" cy="18765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7732D8C-BAF6-4003-8D10-2AE441F45EBF}" type="datetimeFigureOut">
              <a:rPr lang="en-CA" smtClean="0"/>
              <a:t>2022-11-04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25613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7732D8C-BAF6-4003-8D10-2AE441F45EBF}" type="datetimeFigureOut">
              <a:rPr lang="en-CA" smtClean="0"/>
              <a:t>2022-11-04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218742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937704"/>
            <a:ext cx="10515600" cy="3233102"/>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5201392"/>
            <a:ext cx="10515600" cy="17002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732D8C-BAF6-4003-8D10-2AE441F45EBF}" type="datetimeFigureOut">
              <a:rPr lang="en-CA" smtClean="0"/>
              <a:t>2022-11-04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422708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2069042"/>
            <a:ext cx="518160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2069042"/>
            <a:ext cx="518160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7732D8C-BAF6-4003-8D10-2AE441F45EBF}" type="datetimeFigureOut">
              <a:rPr lang="en-CA" smtClean="0"/>
              <a:t>2022-11-04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4258BE-D99C-4347-AE43-1641F59C9450}" type="slidenum">
              <a:rPr lang="en-CA" smtClean="0"/>
              <a:t>‹#›</a:t>
            </a:fld>
            <a:endParaRPr lang="en-CA"/>
          </a:p>
        </p:txBody>
      </p:sp>
    </p:spTree>
    <p:extLst>
      <p:ext uri="{BB962C8B-B14F-4D97-AF65-F5344CB8AC3E}">
        <p14:creationId xmlns:p14="http://schemas.microsoft.com/office/powerpoint/2010/main" val="2498406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92266" y="406182"/>
            <a:ext cx="4681855" cy="559435"/>
          </a:xfrm>
          <a:prstGeom prst="rect">
            <a:avLst/>
          </a:prstGeom>
        </p:spPr>
        <p:txBody>
          <a:bodyPr wrap="square" lIns="0" tIns="0" rIns="0" bIns="0">
            <a:spAutoFit/>
          </a:bodyPr>
          <a:lstStyle>
            <a:lvl1pPr>
              <a:defRPr sz="3500" b="1" i="0">
                <a:solidFill>
                  <a:schemeClr val="bg1"/>
                </a:solidFill>
                <a:latin typeface="Lato Black"/>
                <a:cs typeface="Lato Black"/>
              </a:defRPr>
            </a:lvl1pPr>
          </a:lstStyle>
          <a:p>
            <a:endParaRPr/>
          </a:p>
        </p:txBody>
      </p:sp>
      <p:sp>
        <p:nvSpPr>
          <p:cNvPr id="3" name="Holder 3"/>
          <p:cNvSpPr>
            <a:spLocks noGrp="1"/>
          </p:cNvSpPr>
          <p:nvPr>
            <p:ph type="body" idx="1"/>
          </p:nvPr>
        </p:nvSpPr>
        <p:spPr>
          <a:xfrm>
            <a:off x="441590" y="1385951"/>
            <a:ext cx="5238115" cy="1569720"/>
          </a:xfrm>
          <a:prstGeom prst="rect">
            <a:avLst/>
          </a:prstGeom>
        </p:spPr>
        <p:txBody>
          <a:bodyPr wrap="square" lIns="0" tIns="0" rIns="0" bIns="0">
            <a:spAutoFit/>
          </a:bodyPr>
          <a:lstStyle>
            <a:lvl1pPr>
              <a:defRPr sz="1800" b="1" i="0">
                <a:solidFill>
                  <a:srgbClr val="221F1F"/>
                </a:solidFill>
                <a:latin typeface="Lato Semibold"/>
                <a:cs typeface="Lato Semibold"/>
              </a:defRPr>
            </a:lvl1pPr>
          </a:lstStyle>
          <a:p>
            <a:endParaRPr/>
          </a:p>
        </p:txBody>
      </p:sp>
      <p:sp>
        <p:nvSpPr>
          <p:cNvPr id="4" name="Holder 4"/>
          <p:cNvSpPr>
            <a:spLocks noGrp="1"/>
          </p:cNvSpPr>
          <p:nvPr>
            <p:ph type="ftr" sz="quarter" idx="5"/>
          </p:nvPr>
        </p:nvSpPr>
        <p:spPr>
          <a:xfrm>
            <a:off x="4145280" y="7228332"/>
            <a:ext cx="3901440"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7228332"/>
            <a:ext cx="2804160"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11/4/2022</a:t>
            </a:fld>
            <a:endParaRPr lang="en-US"/>
          </a:p>
        </p:txBody>
      </p:sp>
      <p:sp>
        <p:nvSpPr>
          <p:cNvPr id="6" name="Holder 6"/>
          <p:cNvSpPr>
            <a:spLocks noGrp="1"/>
          </p:cNvSpPr>
          <p:nvPr>
            <p:ph type="sldNum" sz="quarter" idx="7"/>
          </p:nvPr>
        </p:nvSpPr>
        <p:spPr>
          <a:xfrm>
            <a:off x="11242037" y="7409300"/>
            <a:ext cx="99059" cy="177800"/>
          </a:xfrm>
          <a:prstGeom prst="rect">
            <a:avLst/>
          </a:prstGeom>
        </p:spPr>
        <p:txBody>
          <a:bodyPr wrap="square" lIns="0" tIns="0" rIns="0" bIns="0">
            <a:spAutoFit/>
          </a:bodyPr>
          <a:lstStyle>
            <a:lvl1pPr>
              <a:defRPr sz="1000" b="0" i="0">
                <a:solidFill>
                  <a:schemeClr val="bg1"/>
                </a:solidFill>
                <a:latin typeface="Lato"/>
                <a:cs typeface="Lato"/>
              </a:defRPr>
            </a:lvl1pPr>
          </a:lstStyle>
          <a:p>
            <a:pPr marL="12700">
              <a:lnSpc>
                <a:spcPct val="100000"/>
              </a:lnSpc>
              <a:spcBef>
                <a:spcPts val="8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3809"/>
            <a:ext cx="10515600" cy="1502305"/>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2069042"/>
            <a:ext cx="10515600" cy="4931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7203864"/>
            <a:ext cx="274320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67732D8C-BAF6-4003-8D10-2AE441F45EBF}" type="datetimeFigureOut">
              <a:rPr lang="en-CA" smtClean="0"/>
              <a:t>2022-11-04</a:t>
            </a:fld>
            <a:endParaRPr lang="en-CA"/>
          </a:p>
        </p:txBody>
      </p:sp>
      <p:sp>
        <p:nvSpPr>
          <p:cNvPr id="5" name="Footer Placeholder 4"/>
          <p:cNvSpPr>
            <a:spLocks noGrp="1"/>
          </p:cNvSpPr>
          <p:nvPr>
            <p:ph type="ftr" sz="quarter" idx="3"/>
          </p:nvPr>
        </p:nvSpPr>
        <p:spPr>
          <a:xfrm>
            <a:off x="4038600" y="7203864"/>
            <a:ext cx="411480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7203864"/>
            <a:ext cx="274320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6D4258BE-D99C-4347-AE43-1641F59C9450}" type="slidenum">
              <a:rPr lang="en-CA" smtClean="0"/>
              <a:t>‹#›</a:t>
            </a:fld>
            <a:endParaRPr lang="en-CA"/>
          </a:p>
        </p:txBody>
      </p:sp>
    </p:spTree>
    <p:extLst>
      <p:ext uri="{BB962C8B-B14F-4D97-AF65-F5344CB8AC3E}">
        <p14:creationId xmlns:p14="http://schemas.microsoft.com/office/powerpoint/2010/main" val="4790639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onate@craigwood.on.ca" TargetMode="External"/><Relationship Id="rId2" Type="http://schemas.openxmlformats.org/officeDocument/2006/relationships/hyperlink" Target="http://www.craigwood.ca/dona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www.craigwood.ca/" TargetMode="Externa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jp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7772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2295144" cy="638519"/>
          </a:xfrm>
          <a:prstGeom prst="rect">
            <a:avLst/>
          </a:prstGeom>
        </p:spPr>
      </p:pic>
      <p:sp>
        <p:nvSpPr>
          <p:cNvPr id="4" name="TextBox 3"/>
          <p:cNvSpPr txBox="1"/>
          <p:nvPr/>
        </p:nvSpPr>
        <p:spPr>
          <a:xfrm>
            <a:off x="381000" y="1066800"/>
            <a:ext cx="4191000" cy="461665"/>
          </a:xfrm>
          <a:prstGeom prst="rect">
            <a:avLst/>
          </a:prstGeom>
          <a:noFill/>
        </p:spPr>
        <p:txBody>
          <a:bodyPr wrap="square" rtlCol="0">
            <a:spAutoFit/>
          </a:bodyPr>
          <a:lstStyle/>
          <a:p>
            <a:r>
              <a:rPr lang="en-US" sz="2400" b="1" dirty="0">
                <a:solidFill>
                  <a:srgbClr val="009999"/>
                </a:solidFill>
                <a:latin typeface="Lato" panose="020F0502020204030203" pitchFamily="34" charset="0"/>
                <a:ea typeface="Lato" panose="020F0502020204030203" pitchFamily="34" charset="0"/>
                <a:cs typeface="Lato" panose="020F0502020204030203" pitchFamily="34" charset="0"/>
              </a:rPr>
              <a:t>2021-2022 Annual Report</a:t>
            </a:r>
            <a:endParaRPr lang="en-CA" sz="2400" b="1" dirty="0">
              <a:solidFill>
                <a:srgbClr val="00999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7523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4152" y="833628"/>
            <a:ext cx="2555747" cy="203911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868171"/>
            <a:ext cx="2360295" cy="166243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Lato"/>
                <a:cs typeface="Lato"/>
              </a:rPr>
              <a:t>Thank </a:t>
            </a:r>
            <a:r>
              <a:rPr sz="1800" spc="-5" dirty="0">
                <a:solidFill>
                  <a:srgbClr val="FFFFFF"/>
                </a:solidFill>
                <a:latin typeface="Lato"/>
                <a:cs typeface="Lato"/>
              </a:rPr>
              <a:t>you for helping  </a:t>
            </a:r>
            <a:r>
              <a:rPr sz="1800" dirty="0">
                <a:solidFill>
                  <a:srgbClr val="FFFFFF"/>
                </a:solidFill>
                <a:latin typeface="Lato"/>
                <a:cs typeface="Lato"/>
              </a:rPr>
              <a:t>us save </a:t>
            </a:r>
            <a:r>
              <a:rPr sz="1800" spc="-5" dirty="0">
                <a:solidFill>
                  <a:srgbClr val="FFFFFF"/>
                </a:solidFill>
                <a:latin typeface="Lato"/>
                <a:cs typeface="Lato"/>
              </a:rPr>
              <a:t>our family </a:t>
            </a:r>
            <a:r>
              <a:rPr sz="1800" dirty="0">
                <a:solidFill>
                  <a:srgbClr val="FFFFFF"/>
                </a:solidFill>
                <a:latin typeface="Lato"/>
                <a:cs typeface="Lato"/>
              </a:rPr>
              <a:t>and  teaching us the </a:t>
            </a:r>
            <a:r>
              <a:rPr sz="1800" spc="-5" dirty="0">
                <a:solidFill>
                  <a:srgbClr val="FFFFFF"/>
                </a:solidFill>
                <a:latin typeface="Lato"/>
                <a:cs typeface="Lato"/>
              </a:rPr>
              <a:t>skills</a:t>
            </a:r>
            <a:r>
              <a:rPr sz="1800" spc="-105" dirty="0">
                <a:solidFill>
                  <a:srgbClr val="FFFFFF"/>
                </a:solidFill>
                <a:latin typeface="Lato"/>
                <a:cs typeface="Lato"/>
              </a:rPr>
              <a:t> </a:t>
            </a:r>
            <a:r>
              <a:rPr sz="1800" dirty="0">
                <a:solidFill>
                  <a:srgbClr val="FFFFFF"/>
                </a:solidFill>
                <a:latin typeface="Lato"/>
                <a:cs typeface="Lato"/>
              </a:rPr>
              <a:t>to  </a:t>
            </a:r>
            <a:r>
              <a:rPr sz="1800" spc="-5" dirty="0">
                <a:solidFill>
                  <a:srgbClr val="FFFFFF"/>
                </a:solidFill>
                <a:latin typeface="Lato"/>
                <a:cs typeface="Lato"/>
              </a:rPr>
              <a:t>keep </a:t>
            </a:r>
            <a:r>
              <a:rPr sz="1800" dirty="0">
                <a:solidFill>
                  <a:srgbClr val="FFFFFF"/>
                </a:solidFill>
                <a:latin typeface="Lato"/>
                <a:cs typeface="Lato"/>
              </a:rPr>
              <a:t>it</a:t>
            </a:r>
            <a:r>
              <a:rPr sz="1800" spc="5" dirty="0">
                <a:solidFill>
                  <a:srgbClr val="FFFFFF"/>
                </a:solidFill>
                <a:latin typeface="Lato"/>
                <a:cs typeface="Lato"/>
              </a:rPr>
              <a:t> </a:t>
            </a:r>
            <a:r>
              <a:rPr sz="1800" spc="-5" dirty="0">
                <a:solidFill>
                  <a:srgbClr val="FFFFFF"/>
                </a:solidFill>
                <a:latin typeface="Lato"/>
                <a:cs typeface="Lato"/>
              </a:rPr>
              <a:t>together.</a:t>
            </a:r>
            <a:endParaRPr sz="1800">
              <a:latin typeface="Lato"/>
              <a:cs typeface="Lato"/>
            </a:endParaRPr>
          </a:p>
          <a:p>
            <a:pPr>
              <a:lnSpc>
                <a:spcPct val="100000"/>
              </a:lnSpc>
              <a:spcBef>
                <a:spcPts val="45"/>
              </a:spcBef>
            </a:pPr>
            <a:endParaRPr sz="1700">
              <a:latin typeface="Lato"/>
              <a:cs typeface="Lato"/>
            </a:endParaRPr>
          </a:p>
          <a:p>
            <a:pPr marL="423545">
              <a:lnSpc>
                <a:spcPct val="100000"/>
              </a:lnSpc>
            </a:pPr>
            <a:r>
              <a:rPr sz="1800" dirty="0">
                <a:solidFill>
                  <a:srgbClr val="FFFFFF"/>
                </a:solidFill>
                <a:latin typeface="Lato"/>
                <a:cs typeface="Lato"/>
              </a:rPr>
              <a:t>- </a:t>
            </a:r>
            <a:r>
              <a:rPr sz="1800" spc="-5" dirty="0">
                <a:solidFill>
                  <a:srgbClr val="FFFFFF"/>
                </a:solidFill>
                <a:latin typeface="Lato"/>
                <a:cs typeface="Lato"/>
              </a:rPr>
              <a:t>Family</a:t>
            </a:r>
            <a:r>
              <a:rPr sz="1800" spc="-35" dirty="0">
                <a:solidFill>
                  <a:srgbClr val="FFFFFF"/>
                </a:solidFill>
                <a:latin typeface="Lato"/>
                <a:cs typeface="Lato"/>
              </a:rPr>
              <a:t> </a:t>
            </a:r>
            <a:r>
              <a:rPr sz="1800" spc="-5" dirty="0">
                <a:solidFill>
                  <a:srgbClr val="FFFFFF"/>
                </a:solidFill>
                <a:latin typeface="Lato"/>
                <a:cs typeface="Lato"/>
              </a:rPr>
              <a:t>Feedback</a:t>
            </a:r>
            <a:endParaRPr sz="1800">
              <a:latin typeface="Lato"/>
              <a:cs typeface="Lato"/>
            </a:endParaRPr>
          </a:p>
        </p:txBody>
      </p:sp>
      <p:sp>
        <p:nvSpPr>
          <p:cNvPr id="5" name="object 5"/>
          <p:cNvSpPr txBox="1"/>
          <p:nvPr/>
        </p:nvSpPr>
        <p:spPr>
          <a:xfrm>
            <a:off x="9525000" y="7162800"/>
            <a:ext cx="2386965" cy="247015"/>
          </a:xfrm>
          <a:prstGeom prst="rect">
            <a:avLst/>
          </a:prstGeom>
          <a:solidFill>
            <a:srgbClr val="007378"/>
          </a:solidFill>
        </p:spPr>
        <p:txBody>
          <a:bodyPr vert="horz" wrap="square" lIns="0" tIns="43180" rIns="0" bIns="0" rtlCol="0">
            <a:spAutoFit/>
          </a:bodyPr>
          <a:lstStyle/>
          <a:p>
            <a:pPr marL="194945">
              <a:lnSpc>
                <a:spcPct val="100000"/>
              </a:lnSpc>
              <a:spcBef>
                <a:spcPts val="340"/>
              </a:spcBef>
              <a:tabLst>
                <a:tab pos="2134870" algn="l"/>
              </a:tabLst>
            </a:pPr>
            <a:r>
              <a:rPr sz="1000" spc="-30" dirty="0">
                <a:solidFill>
                  <a:srgbClr val="FFFFFF"/>
                </a:solidFill>
                <a:latin typeface="Lato"/>
                <a:cs typeface="Lato"/>
              </a:rPr>
              <a:t>Craigwood </a:t>
            </a:r>
            <a:r>
              <a:rPr sz="1000" spc="-15" dirty="0">
                <a:solidFill>
                  <a:srgbClr val="FFFFFF"/>
                </a:solidFill>
                <a:latin typeface="Lato"/>
                <a:cs typeface="Lato"/>
              </a:rPr>
              <a:t>20/21</a:t>
            </a:r>
            <a:r>
              <a:rPr sz="1000" spc="-65" dirty="0">
                <a:solidFill>
                  <a:srgbClr val="FFFFFF"/>
                </a:solidFill>
                <a:latin typeface="Lato"/>
                <a:cs typeface="Lato"/>
              </a:rPr>
              <a:t> </a:t>
            </a:r>
            <a:r>
              <a:rPr sz="1000" spc="-25" dirty="0">
                <a:solidFill>
                  <a:srgbClr val="FFFFFF"/>
                </a:solidFill>
                <a:latin typeface="Lato"/>
                <a:cs typeface="Lato"/>
              </a:rPr>
              <a:t>Annual</a:t>
            </a:r>
            <a:r>
              <a:rPr sz="1000" spc="155" dirty="0">
                <a:solidFill>
                  <a:srgbClr val="FFFFFF"/>
                </a:solidFill>
                <a:latin typeface="Lato"/>
                <a:cs typeface="Lato"/>
              </a:rPr>
              <a:t> </a:t>
            </a:r>
            <a:r>
              <a:rPr sz="1000" spc="-15" dirty="0">
                <a:solidFill>
                  <a:srgbClr val="FFFFFF"/>
                </a:solidFill>
                <a:latin typeface="Lato"/>
                <a:cs typeface="Lato"/>
              </a:rPr>
              <a:t>Report	</a:t>
            </a:r>
            <a:r>
              <a:rPr sz="1000" spc="-45" dirty="0">
                <a:solidFill>
                  <a:srgbClr val="FFFFFF"/>
                </a:solidFill>
                <a:latin typeface="Lato"/>
                <a:cs typeface="Lato"/>
              </a:rPr>
              <a:t>11</a:t>
            </a:r>
            <a:endParaRPr sz="1000">
              <a:latin typeface="Lato"/>
              <a:cs typeface="Lato"/>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679"/>
          <a:stretch/>
        </p:blipFill>
        <p:spPr>
          <a:xfrm>
            <a:off x="0" y="0"/>
            <a:ext cx="12192000" cy="7772400"/>
          </a:xfrm>
          <a:prstGeom prst="rect">
            <a:avLst/>
          </a:prstGeom>
        </p:spPr>
      </p:pic>
      <p:sp>
        <p:nvSpPr>
          <p:cNvPr id="7" name="TextBox 6"/>
          <p:cNvSpPr txBox="1"/>
          <p:nvPr/>
        </p:nvSpPr>
        <p:spPr>
          <a:xfrm>
            <a:off x="152400" y="4038600"/>
            <a:ext cx="3965448" cy="1938992"/>
          </a:xfrm>
          <a:prstGeom prst="rect">
            <a:avLst/>
          </a:prstGeom>
          <a:noFill/>
        </p:spPr>
        <p:txBody>
          <a:bodyPr wrap="square" rtlCol="0">
            <a:spAutoFit/>
          </a:bodyPr>
          <a:lstStyle/>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“It means the world to me that someone else has his back, and can see the person that he really is”</a:t>
            </a: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                - Parent feedback</a:t>
            </a:r>
            <a:endParaRPr lang="en-CA"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7181" y="488656"/>
            <a:ext cx="1810385" cy="559435"/>
          </a:xfrm>
          <a:prstGeom prst="rect">
            <a:avLst/>
          </a:prstGeom>
        </p:spPr>
        <p:txBody>
          <a:bodyPr vert="horz" wrap="square" lIns="0" tIns="12700" rIns="0" bIns="0" rtlCol="0">
            <a:spAutoFit/>
          </a:bodyPr>
          <a:lstStyle/>
          <a:p>
            <a:pPr marL="12700">
              <a:lnSpc>
                <a:spcPct val="100000"/>
              </a:lnSpc>
              <a:spcBef>
                <a:spcPts val="100"/>
              </a:spcBef>
            </a:pPr>
            <a:r>
              <a:rPr spc="-10" dirty="0"/>
              <a:t>F</a:t>
            </a:r>
            <a:r>
              <a:rPr spc="-15" dirty="0"/>
              <a:t>i</a:t>
            </a:r>
            <a:r>
              <a:rPr spc="-10" dirty="0"/>
              <a:t>n</a:t>
            </a:r>
            <a:r>
              <a:rPr spc="-5" dirty="0"/>
              <a:t>an</a:t>
            </a:r>
            <a:r>
              <a:rPr spc="-15" dirty="0"/>
              <a:t>c</a:t>
            </a:r>
            <a:r>
              <a:rPr dirty="0"/>
              <a:t>ial</a:t>
            </a:r>
          </a:p>
        </p:txBody>
      </p:sp>
      <p:sp>
        <p:nvSpPr>
          <p:cNvPr id="3" name="object 3"/>
          <p:cNvSpPr txBox="1"/>
          <p:nvPr/>
        </p:nvSpPr>
        <p:spPr>
          <a:xfrm>
            <a:off x="5255744" y="1022221"/>
            <a:ext cx="1219835" cy="559435"/>
          </a:xfrm>
          <a:prstGeom prst="rect">
            <a:avLst/>
          </a:prstGeom>
        </p:spPr>
        <p:txBody>
          <a:bodyPr vert="horz" wrap="square" lIns="0" tIns="12700" rIns="0" bIns="0" rtlCol="0">
            <a:spAutoFit/>
          </a:bodyPr>
          <a:lstStyle/>
          <a:p>
            <a:pPr marL="12700">
              <a:lnSpc>
                <a:spcPct val="100000"/>
              </a:lnSpc>
              <a:spcBef>
                <a:spcPts val="100"/>
              </a:spcBef>
            </a:pPr>
            <a:r>
              <a:rPr sz="3500" b="1" spc="-40" dirty="0">
                <a:solidFill>
                  <a:srgbClr val="FFFFFF"/>
                </a:solidFill>
                <a:latin typeface="Lato Black"/>
                <a:cs typeface="Lato Black"/>
              </a:rPr>
              <a:t>R</a:t>
            </a:r>
            <a:r>
              <a:rPr sz="3500" b="1" spc="-45" dirty="0">
                <a:solidFill>
                  <a:srgbClr val="FFFFFF"/>
                </a:solidFill>
                <a:latin typeface="Lato Black"/>
                <a:cs typeface="Lato Black"/>
              </a:rPr>
              <a:t>e</a:t>
            </a:r>
            <a:r>
              <a:rPr sz="3500" b="1" spc="-35" dirty="0">
                <a:solidFill>
                  <a:srgbClr val="FFFFFF"/>
                </a:solidFill>
                <a:latin typeface="Lato Black"/>
                <a:cs typeface="Lato Black"/>
              </a:rPr>
              <a:t>por</a:t>
            </a:r>
            <a:endParaRPr sz="3500">
              <a:latin typeface="Lato Black"/>
              <a:cs typeface="Lato Black"/>
            </a:endParaRPr>
          </a:p>
        </p:txBody>
      </p:sp>
      <p:sp>
        <p:nvSpPr>
          <p:cNvPr id="10" name="object 10"/>
          <p:cNvSpPr txBox="1"/>
          <p:nvPr/>
        </p:nvSpPr>
        <p:spPr>
          <a:xfrm>
            <a:off x="3553420" y="3455377"/>
            <a:ext cx="3321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37%</a:t>
            </a:r>
            <a:endParaRPr sz="1200">
              <a:latin typeface="Arial"/>
              <a:cs typeface="Arial"/>
            </a:endParaRPr>
          </a:p>
        </p:txBody>
      </p:sp>
      <p:sp>
        <p:nvSpPr>
          <p:cNvPr id="11" name="object 11"/>
          <p:cNvSpPr txBox="1"/>
          <p:nvPr/>
        </p:nvSpPr>
        <p:spPr>
          <a:xfrm>
            <a:off x="2176334" y="5092610"/>
            <a:ext cx="3321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31%</a:t>
            </a:r>
            <a:endParaRPr sz="1200">
              <a:latin typeface="Arial"/>
              <a:cs typeface="Arial"/>
            </a:endParaRPr>
          </a:p>
        </p:txBody>
      </p:sp>
      <p:sp>
        <p:nvSpPr>
          <p:cNvPr id="12" name="object 12"/>
          <p:cNvSpPr txBox="1"/>
          <p:nvPr/>
        </p:nvSpPr>
        <p:spPr>
          <a:xfrm>
            <a:off x="1553323" y="3381311"/>
            <a:ext cx="33274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23%</a:t>
            </a:r>
            <a:endParaRPr sz="1200">
              <a:latin typeface="Arial"/>
              <a:cs typeface="Arial"/>
            </a:endParaRPr>
          </a:p>
        </p:txBody>
      </p:sp>
      <p:sp>
        <p:nvSpPr>
          <p:cNvPr id="13" name="object 13"/>
          <p:cNvSpPr txBox="1"/>
          <p:nvPr/>
        </p:nvSpPr>
        <p:spPr>
          <a:xfrm>
            <a:off x="2400514" y="2735288"/>
            <a:ext cx="246379"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9%</a:t>
            </a:r>
            <a:endParaRPr sz="1200">
              <a:latin typeface="Arial"/>
              <a:cs typeface="Arial"/>
            </a:endParaRPr>
          </a:p>
        </p:txBody>
      </p:sp>
      <p:sp>
        <p:nvSpPr>
          <p:cNvPr id="25" name="object 25"/>
          <p:cNvSpPr txBox="1"/>
          <p:nvPr/>
        </p:nvSpPr>
        <p:spPr>
          <a:xfrm>
            <a:off x="9663760" y="3772103"/>
            <a:ext cx="3321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81%</a:t>
            </a:r>
            <a:endParaRPr sz="1200">
              <a:latin typeface="Arial"/>
              <a:cs typeface="Arial"/>
            </a:endParaRPr>
          </a:p>
        </p:txBody>
      </p:sp>
      <p:sp>
        <p:nvSpPr>
          <p:cNvPr id="26" name="object 26"/>
          <p:cNvSpPr txBox="1"/>
          <p:nvPr/>
        </p:nvSpPr>
        <p:spPr>
          <a:xfrm>
            <a:off x="7584414" y="2974746"/>
            <a:ext cx="2470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6%</a:t>
            </a:r>
            <a:endParaRPr sz="1200">
              <a:latin typeface="Arial"/>
              <a:cs typeface="Arial"/>
            </a:endParaRPr>
          </a:p>
        </p:txBody>
      </p:sp>
      <p:sp>
        <p:nvSpPr>
          <p:cNvPr id="27" name="object 27"/>
          <p:cNvSpPr txBox="1"/>
          <p:nvPr/>
        </p:nvSpPr>
        <p:spPr>
          <a:xfrm>
            <a:off x="7980197" y="2638552"/>
            <a:ext cx="2470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6%</a:t>
            </a:r>
            <a:endParaRPr sz="1200">
              <a:latin typeface="Arial"/>
              <a:cs typeface="Arial"/>
            </a:endParaRPr>
          </a:p>
        </p:txBody>
      </p:sp>
      <p:sp>
        <p:nvSpPr>
          <p:cNvPr id="28" name="object 28"/>
          <p:cNvSpPr txBox="1"/>
          <p:nvPr/>
        </p:nvSpPr>
        <p:spPr>
          <a:xfrm>
            <a:off x="8418347" y="2541320"/>
            <a:ext cx="246379"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7%</a:t>
            </a:r>
            <a:endParaRPr sz="1200">
              <a:latin typeface="Arial"/>
              <a:cs typeface="Arial"/>
            </a:endParaRPr>
          </a:p>
        </p:txBody>
      </p:sp>
      <p:sp>
        <p:nvSpPr>
          <p:cNvPr id="35" name="object 35"/>
          <p:cNvSpPr/>
          <p:nvPr/>
        </p:nvSpPr>
        <p:spPr>
          <a:xfrm>
            <a:off x="9130283" y="7240523"/>
            <a:ext cx="2341245" cy="190500"/>
          </a:xfrm>
          <a:custGeom>
            <a:avLst/>
            <a:gdLst/>
            <a:ahLst/>
            <a:cxnLst/>
            <a:rect l="l" t="t" r="r" b="b"/>
            <a:pathLst>
              <a:path w="2341245" h="190500">
                <a:moveTo>
                  <a:pt x="0" y="0"/>
                </a:moveTo>
                <a:lnTo>
                  <a:pt x="2340864" y="0"/>
                </a:lnTo>
                <a:lnTo>
                  <a:pt x="2340864" y="190499"/>
                </a:lnTo>
                <a:lnTo>
                  <a:pt x="0" y="190499"/>
                </a:lnTo>
                <a:lnTo>
                  <a:pt x="0" y="0"/>
                </a:lnTo>
                <a:close/>
              </a:path>
            </a:pathLst>
          </a:custGeom>
          <a:solidFill>
            <a:srgbClr val="007378"/>
          </a:solidFill>
        </p:spPr>
        <p:txBody>
          <a:bodyPr wrap="square" lIns="0" tIns="0" rIns="0" bIns="0" rtlCol="0"/>
          <a:lstStyle/>
          <a:p>
            <a:endParaRPr/>
          </a:p>
        </p:txBody>
      </p:sp>
      <p:sp>
        <p:nvSpPr>
          <p:cNvPr id="36" name="object 36"/>
          <p:cNvSpPr txBox="1"/>
          <p:nvPr/>
        </p:nvSpPr>
        <p:spPr>
          <a:xfrm>
            <a:off x="9148062" y="7264138"/>
            <a:ext cx="1809750" cy="164148"/>
          </a:xfrm>
          <a:prstGeom prst="rect">
            <a:avLst/>
          </a:prstGeom>
        </p:spPr>
        <p:txBody>
          <a:bodyPr vert="horz" wrap="square" lIns="0" tIns="10160" rIns="0" bIns="0" rtlCol="0">
            <a:spAutoFit/>
          </a:bodyPr>
          <a:lstStyle/>
          <a:p>
            <a:pPr marL="12700">
              <a:lnSpc>
                <a:spcPct val="100000"/>
              </a:lnSpc>
              <a:spcBef>
                <a:spcPts val="420"/>
              </a:spcBef>
            </a:pPr>
            <a:r>
              <a:rPr lang="en-CA" sz="1000" spc="-30" dirty="0">
                <a:solidFill>
                  <a:srgbClr val="FFFFFF"/>
                </a:solidFill>
                <a:latin typeface="Lato"/>
                <a:cs typeface="Lato"/>
              </a:rPr>
              <a:t>Craigwood </a:t>
            </a:r>
            <a:r>
              <a:rPr lang="en-CA" sz="1000" spc="-15" dirty="0">
                <a:solidFill>
                  <a:srgbClr val="FFFFFF"/>
                </a:solidFill>
                <a:latin typeface="Lato"/>
                <a:cs typeface="Lato"/>
              </a:rPr>
              <a:t>21/22 </a:t>
            </a:r>
            <a:r>
              <a:rPr lang="en-CA" sz="1000" spc="-30" dirty="0">
                <a:solidFill>
                  <a:srgbClr val="FFFFFF"/>
                </a:solidFill>
                <a:latin typeface="Lato"/>
                <a:cs typeface="Lato"/>
              </a:rPr>
              <a:t>Annual</a:t>
            </a:r>
            <a:r>
              <a:rPr lang="en-CA" sz="1000" spc="10" dirty="0">
                <a:solidFill>
                  <a:srgbClr val="FFFFFF"/>
                </a:solidFill>
                <a:latin typeface="Lato"/>
                <a:cs typeface="Lato"/>
              </a:rPr>
              <a:t> </a:t>
            </a:r>
            <a:r>
              <a:rPr lang="en-CA" sz="1000" spc="-20" dirty="0">
                <a:solidFill>
                  <a:srgbClr val="FFFFFF"/>
                </a:solidFill>
                <a:latin typeface="Lato"/>
                <a:cs typeface="Lato"/>
              </a:rPr>
              <a:t>Report</a:t>
            </a:r>
            <a:endParaRPr lang="en-CA" sz="1000" dirty="0">
              <a:latin typeface="Lato"/>
              <a:cs typeface="Lato"/>
            </a:endParaRPr>
          </a:p>
        </p:txBody>
      </p:sp>
      <p:sp>
        <p:nvSpPr>
          <p:cNvPr id="37" name="object 37"/>
          <p:cNvSpPr txBox="1"/>
          <p:nvPr/>
        </p:nvSpPr>
        <p:spPr>
          <a:xfrm>
            <a:off x="11095178" y="7264124"/>
            <a:ext cx="247015" cy="177800"/>
          </a:xfrm>
          <a:prstGeom prst="rect">
            <a:avLst/>
          </a:prstGeom>
        </p:spPr>
        <p:txBody>
          <a:bodyPr vert="horz" wrap="square" lIns="0" tIns="10160" rIns="0" bIns="0" rtlCol="0">
            <a:spAutoFit/>
          </a:bodyPr>
          <a:lstStyle/>
          <a:p>
            <a:pPr marL="61594">
              <a:lnSpc>
                <a:spcPct val="100000"/>
              </a:lnSpc>
              <a:spcBef>
                <a:spcPts val="80"/>
              </a:spcBef>
            </a:pPr>
            <a:fld id="{81D60167-4931-47E6-BA6A-407CBD079E47}" type="slidenum">
              <a:rPr sz="1000" spc="-5" dirty="0">
                <a:solidFill>
                  <a:srgbClr val="FFFFFF"/>
                </a:solidFill>
                <a:latin typeface="Lato"/>
                <a:cs typeface="Lato"/>
              </a:rPr>
              <a:t>11</a:t>
            </a:fld>
            <a:endParaRPr sz="1000">
              <a:latin typeface="Lato"/>
              <a:cs typeface="Lato"/>
            </a:endParaRPr>
          </a:p>
        </p:txBody>
      </p:sp>
      <p:graphicFrame>
        <p:nvGraphicFramePr>
          <p:cNvPr id="38" name="Chart 37"/>
          <p:cNvGraphicFramePr>
            <a:graphicFrameLocks/>
          </p:cNvGraphicFramePr>
          <p:nvPr>
            <p:extLst>
              <p:ext uri="{D42A27DB-BD31-4B8C-83A1-F6EECF244321}">
                <p14:modId xmlns:p14="http://schemas.microsoft.com/office/powerpoint/2010/main" val="1365433614"/>
              </p:ext>
            </p:extLst>
          </p:nvPr>
        </p:nvGraphicFramePr>
        <p:xfrm>
          <a:off x="503825" y="2224596"/>
          <a:ext cx="52578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a:graphicFrameLocks/>
          </p:cNvGraphicFramePr>
          <p:nvPr>
            <p:extLst>
              <p:ext uri="{D42A27DB-BD31-4B8C-83A1-F6EECF244321}">
                <p14:modId xmlns:p14="http://schemas.microsoft.com/office/powerpoint/2010/main" val="4009503440"/>
              </p:ext>
            </p:extLst>
          </p:nvPr>
        </p:nvGraphicFramePr>
        <p:xfrm>
          <a:off x="6157884" y="2217990"/>
          <a:ext cx="5313644" cy="34970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886" y="2616703"/>
            <a:ext cx="8489315" cy="1882139"/>
          </a:xfrm>
          <a:prstGeom prst="rect">
            <a:avLst/>
          </a:prstGeom>
        </p:spPr>
        <p:txBody>
          <a:bodyPr vert="horz" wrap="square" lIns="0" tIns="81280" rIns="0" bIns="0" rtlCol="0">
            <a:spAutoFit/>
          </a:bodyPr>
          <a:lstStyle/>
          <a:p>
            <a:pPr marL="12700" marR="5080" algn="ctr">
              <a:lnSpc>
                <a:spcPts val="2700"/>
              </a:lnSpc>
              <a:spcBef>
                <a:spcPts val="640"/>
              </a:spcBef>
              <a:tabLst>
                <a:tab pos="3424554" algn="l"/>
              </a:tabLst>
            </a:pPr>
            <a:r>
              <a:rPr sz="2700" b="1" spc="-15" dirty="0">
                <a:solidFill>
                  <a:srgbClr val="F16729"/>
                </a:solidFill>
                <a:latin typeface="Lato"/>
                <a:cs typeface="Lato"/>
              </a:rPr>
              <a:t>With</a:t>
            </a:r>
            <a:r>
              <a:rPr sz="2700" b="1" spc="-140" dirty="0">
                <a:solidFill>
                  <a:srgbClr val="F16729"/>
                </a:solidFill>
                <a:latin typeface="Lato"/>
                <a:cs typeface="Lato"/>
              </a:rPr>
              <a:t> </a:t>
            </a:r>
            <a:r>
              <a:rPr sz="2700" b="1" spc="-15" dirty="0">
                <a:solidFill>
                  <a:srgbClr val="F16729"/>
                </a:solidFill>
                <a:latin typeface="Lato"/>
                <a:cs typeface="Lato"/>
              </a:rPr>
              <a:t>your</a:t>
            </a:r>
            <a:r>
              <a:rPr sz="2700" b="1" spc="-114" dirty="0">
                <a:solidFill>
                  <a:srgbClr val="F16729"/>
                </a:solidFill>
                <a:latin typeface="Lato"/>
                <a:cs typeface="Lato"/>
              </a:rPr>
              <a:t> </a:t>
            </a:r>
            <a:r>
              <a:rPr sz="2700" b="1" spc="-5" dirty="0">
                <a:solidFill>
                  <a:srgbClr val="F16729"/>
                </a:solidFill>
                <a:latin typeface="Lato"/>
                <a:cs typeface="Lato"/>
              </a:rPr>
              <a:t>help</a:t>
            </a:r>
            <a:r>
              <a:rPr sz="2700" b="1" spc="-25" dirty="0">
                <a:solidFill>
                  <a:srgbClr val="F16729"/>
                </a:solidFill>
                <a:latin typeface="Lato"/>
                <a:cs typeface="Lato"/>
              </a:rPr>
              <a:t> </a:t>
            </a:r>
            <a:r>
              <a:rPr sz="2700" b="1" spc="-35" dirty="0">
                <a:solidFill>
                  <a:srgbClr val="F16729"/>
                </a:solidFill>
                <a:latin typeface="Lato"/>
                <a:cs typeface="Lato"/>
              </a:rPr>
              <a:t>today,</a:t>
            </a:r>
            <a:r>
              <a:rPr sz="2700" b="1" spc="-100" dirty="0">
                <a:solidFill>
                  <a:srgbClr val="F16729"/>
                </a:solidFill>
                <a:latin typeface="Lato"/>
                <a:cs typeface="Lato"/>
              </a:rPr>
              <a:t> </a:t>
            </a:r>
            <a:r>
              <a:rPr sz="2700" b="1" spc="-15" dirty="0">
                <a:solidFill>
                  <a:srgbClr val="F16729"/>
                </a:solidFill>
                <a:latin typeface="Lato"/>
                <a:cs typeface="Lato"/>
              </a:rPr>
              <a:t>Craigwood</a:t>
            </a:r>
            <a:r>
              <a:rPr sz="2700" b="1" spc="-150" dirty="0">
                <a:solidFill>
                  <a:srgbClr val="F16729"/>
                </a:solidFill>
                <a:latin typeface="Lato"/>
                <a:cs typeface="Lato"/>
              </a:rPr>
              <a:t> </a:t>
            </a:r>
            <a:r>
              <a:rPr sz="2700" b="1" spc="-15" dirty="0">
                <a:solidFill>
                  <a:srgbClr val="F16729"/>
                </a:solidFill>
                <a:latin typeface="Lato"/>
                <a:cs typeface="Lato"/>
              </a:rPr>
              <a:t>can</a:t>
            </a:r>
            <a:r>
              <a:rPr sz="2700" b="1" spc="-30" dirty="0">
                <a:solidFill>
                  <a:srgbClr val="F16729"/>
                </a:solidFill>
                <a:latin typeface="Lato"/>
                <a:cs typeface="Lato"/>
              </a:rPr>
              <a:t> </a:t>
            </a:r>
            <a:r>
              <a:rPr sz="2700" b="1" spc="20" dirty="0">
                <a:solidFill>
                  <a:srgbClr val="F16729"/>
                </a:solidFill>
                <a:latin typeface="Lato"/>
                <a:cs typeface="Lato"/>
              </a:rPr>
              <a:t>continue</a:t>
            </a:r>
            <a:r>
              <a:rPr lang="en-US" sz="2700" b="1" spc="20" dirty="0">
                <a:solidFill>
                  <a:srgbClr val="F16729"/>
                </a:solidFill>
                <a:latin typeface="Lato"/>
                <a:cs typeface="Lato"/>
              </a:rPr>
              <a:t> </a:t>
            </a:r>
            <a:r>
              <a:rPr sz="2700" b="1" spc="20" dirty="0">
                <a:solidFill>
                  <a:srgbClr val="F16729"/>
                </a:solidFill>
                <a:latin typeface="Lato"/>
                <a:cs typeface="Lato"/>
              </a:rPr>
              <a:t>to</a:t>
            </a:r>
            <a:r>
              <a:rPr sz="2700" b="1" spc="-204" dirty="0">
                <a:solidFill>
                  <a:srgbClr val="F16729"/>
                </a:solidFill>
                <a:latin typeface="Lato"/>
                <a:cs typeface="Lato"/>
              </a:rPr>
              <a:t> </a:t>
            </a:r>
            <a:r>
              <a:rPr sz="2700" b="1" spc="-35" dirty="0">
                <a:solidFill>
                  <a:srgbClr val="F16729"/>
                </a:solidFill>
                <a:latin typeface="Lato"/>
                <a:cs typeface="Lato"/>
              </a:rPr>
              <a:t>make</a:t>
            </a:r>
            <a:r>
              <a:rPr sz="2700" b="1" spc="-85" dirty="0">
                <a:solidFill>
                  <a:srgbClr val="F16729"/>
                </a:solidFill>
                <a:latin typeface="Lato"/>
                <a:cs typeface="Lato"/>
              </a:rPr>
              <a:t> </a:t>
            </a:r>
            <a:r>
              <a:rPr sz="2700" b="1" dirty="0">
                <a:solidFill>
                  <a:srgbClr val="F16729"/>
                </a:solidFill>
                <a:latin typeface="Lato"/>
                <a:cs typeface="Lato"/>
              </a:rPr>
              <a:t>a  </a:t>
            </a:r>
            <a:r>
              <a:rPr sz="2700" b="1" spc="-40" dirty="0">
                <a:solidFill>
                  <a:srgbClr val="F16729"/>
                </a:solidFill>
                <a:latin typeface="Lato"/>
                <a:cs typeface="Lato"/>
              </a:rPr>
              <a:t>difference </a:t>
            </a:r>
            <a:r>
              <a:rPr sz="2700" b="1" spc="-5" dirty="0">
                <a:solidFill>
                  <a:srgbClr val="F16729"/>
                </a:solidFill>
                <a:latin typeface="Lato"/>
                <a:cs typeface="Lato"/>
              </a:rPr>
              <a:t>in</a:t>
            </a:r>
            <a:r>
              <a:rPr sz="2700" b="1" spc="-215" dirty="0">
                <a:solidFill>
                  <a:srgbClr val="F16729"/>
                </a:solidFill>
                <a:latin typeface="Lato"/>
                <a:cs typeface="Lato"/>
              </a:rPr>
              <a:t> </a:t>
            </a:r>
            <a:r>
              <a:rPr sz="2700" b="1" dirty="0">
                <a:solidFill>
                  <a:srgbClr val="F16729"/>
                </a:solidFill>
                <a:latin typeface="Lato"/>
                <a:cs typeface="Lato"/>
              </a:rPr>
              <a:t>the</a:t>
            </a:r>
            <a:r>
              <a:rPr sz="2700" b="1" spc="295" dirty="0">
                <a:solidFill>
                  <a:srgbClr val="F16729"/>
                </a:solidFill>
                <a:latin typeface="Lato"/>
                <a:cs typeface="Lato"/>
              </a:rPr>
              <a:t> </a:t>
            </a:r>
            <a:r>
              <a:rPr sz="2700" b="1" spc="-15" dirty="0">
                <a:solidFill>
                  <a:srgbClr val="F16729"/>
                </a:solidFill>
                <a:latin typeface="Lato"/>
                <a:cs typeface="Lato"/>
              </a:rPr>
              <a:t>lives	</a:t>
            </a:r>
            <a:r>
              <a:rPr sz="2700" b="1" spc="-10" dirty="0">
                <a:solidFill>
                  <a:srgbClr val="F16729"/>
                </a:solidFill>
                <a:latin typeface="Lato"/>
                <a:cs typeface="Lato"/>
              </a:rPr>
              <a:t>of </a:t>
            </a:r>
            <a:r>
              <a:rPr sz="2700" b="1" spc="-5" dirty="0">
                <a:solidFill>
                  <a:srgbClr val="F16729"/>
                </a:solidFill>
                <a:latin typeface="Lato"/>
                <a:cs typeface="Lato"/>
              </a:rPr>
              <a:t>children </a:t>
            </a:r>
            <a:r>
              <a:rPr sz="2700" b="1" spc="20" dirty="0">
                <a:solidFill>
                  <a:srgbClr val="F16729"/>
                </a:solidFill>
                <a:latin typeface="Lato"/>
                <a:cs typeface="Lato"/>
              </a:rPr>
              <a:t>and</a:t>
            </a:r>
            <a:r>
              <a:rPr lang="en-US" sz="2700" b="1" spc="20" dirty="0">
                <a:solidFill>
                  <a:srgbClr val="F16729"/>
                </a:solidFill>
                <a:latin typeface="Lato"/>
                <a:cs typeface="Lato"/>
              </a:rPr>
              <a:t> </a:t>
            </a:r>
            <a:r>
              <a:rPr sz="2700" b="1" spc="20" dirty="0">
                <a:solidFill>
                  <a:srgbClr val="F16729"/>
                </a:solidFill>
                <a:latin typeface="Lato"/>
                <a:cs typeface="Lato"/>
              </a:rPr>
              <a:t>families.</a:t>
            </a:r>
            <a:endParaRPr sz="2700" dirty="0">
              <a:latin typeface="Lato"/>
              <a:cs typeface="Lato"/>
            </a:endParaRPr>
          </a:p>
          <a:p>
            <a:pPr algn="ctr">
              <a:lnSpc>
                <a:spcPct val="100000"/>
              </a:lnSpc>
              <a:spcBef>
                <a:spcPts val="2195"/>
              </a:spcBef>
            </a:pPr>
            <a:r>
              <a:rPr sz="2700" b="1" dirty="0">
                <a:solidFill>
                  <a:srgbClr val="F16729"/>
                </a:solidFill>
                <a:latin typeface="Lato"/>
                <a:cs typeface="Lato"/>
              </a:rPr>
              <a:t>To </a:t>
            </a:r>
            <a:r>
              <a:rPr sz="2700" b="1" spc="-15" dirty="0">
                <a:solidFill>
                  <a:srgbClr val="F16729"/>
                </a:solidFill>
                <a:latin typeface="Lato"/>
                <a:cs typeface="Lato"/>
              </a:rPr>
              <a:t>donate, </a:t>
            </a:r>
            <a:r>
              <a:rPr sz="2700" b="1" spc="-5" dirty="0">
                <a:solidFill>
                  <a:srgbClr val="F16729"/>
                </a:solidFill>
                <a:latin typeface="Lato"/>
                <a:cs typeface="Lato"/>
              </a:rPr>
              <a:t>visit </a:t>
            </a:r>
            <a:r>
              <a:rPr sz="2700" b="1" dirty="0">
                <a:solidFill>
                  <a:srgbClr val="F16729"/>
                </a:solidFill>
                <a:latin typeface="Lato"/>
                <a:cs typeface="Lato"/>
              </a:rPr>
              <a:t>us </a:t>
            </a:r>
            <a:r>
              <a:rPr sz="2700" b="1" spc="-175" dirty="0">
                <a:solidFill>
                  <a:srgbClr val="F16729"/>
                </a:solidFill>
                <a:latin typeface="Lato"/>
                <a:cs typeface="Lato"/>
              </a:rPr>
              <a:t>online</a:t>
            </a:r>
            <a:r>
              <a:rPr lang="en-US" sz="2700" b="1" spc="-175" dirty="0">
                <a:solidFill>
                  <a:srgbClr val="F16729"/>
                </a:solidFill>
                <a:latin typeface="Lato"/>
                <a:cs typeface="Lato"/>
              </a:rPr>
              <a:t> </a:t>
            </a:r>
            <a:r>
              <a:rPr sz="2700" b="1" spc="-175" dirty="0">
                <a:solidFill>
                  <a:srgbClr val="F16729"/>
                </a:solidFill>
                <a:latin typeface="Lato"/>
                <a:cs typeface="Lato"/>
              </a:rPr>
              <a:t>at</a:t>
            </a:r>
            <a:r>
              <a:rPr sz="2700" b="1" spc="-20" dirty="0">
                <a:solidFill>
                  <a:srgbClr val="F16729"/>
                </a:solidFill>
                <a:latin typeface="Lato"/>
                <a:cs typeface="Lato"/>
              </a:rPr>
              <a:t> </a:t>
            </a:r>
            <a:r>
              <a:rPr sz="2700" b="1" u="heavy" spc="-15" dirty="0">
                <a:solidFill>
                  <a:srgbClr val="0000FF"/>
                </a:solidFill>
                <a:uFill>
                  <a:solidFill>
                    <a:srgbClr val="0000FF"/>
                  </a:solidFill>
                </a:uFill>
                <a:latin typeface="Lato Heavy"/>
                <a:cs typeface="Lato Heavy"/>
                <a:hlinkClick r:id="rId2"/>
              </a:rPr>
              <a:t>www.craigwo</a:t>
            </a:r>
            <a:r>
              <a:rPr sz="2700" b="1" u="heavy" spc="-15" dirty="0">
                <a:solidFill>
                  <a:srgbClr val="0000FF"/>
                </a:solidFill>
                <a:uFill>
                  <a:solidFill>
                    <a:srgbClr val="0000FF"/>
                  </a:solidFill>
                </a:uFill>
                <a:latin typeface="Lato Heavy"/>
                <a:cs typeface="Lato Heavy"/>
              </a:rPr>
              <a:t>od.ca/donate</a:t>
            </a:r>
            <a:endParaRPr sz="2700" dirty="0">
              <a:latin typeface="Lato Heavy"/>
              <a:cs typeface="Lato Heavy"/>
            </a:endParaRPr>
          </a:p>
          <a:p>
            <a:pPr algn="ctr">
              <a:lnSpc>
                <a:spcPct val="100000"/>
              </a:lnSpc>
              <a:tabLst>
                <a:tab pos="2567305" algn="l"/>
              </a:tabLst>
            </a:pPr>
            <a:r>
              <a:rPr sz="2700" b="1" spc="-5" dirty="0">
                <a:solidFill>
                  <a:srgbClr val="F16729"/>
                </a:solidFill>
                <a:latin typeface="Lato"/>
                <a:cs typeface="Lato"/>
              </a:rPr>
              <a:t>or </a:t>
            </a:r>
            <a:r>
              <a:rPr sz="2700" b="1" spc="-35" dirty="0">
                <a:solidFill>
                  <a:srgbClr val="F16729"/>
                </a:solidFill>
                <a:latin typeface="Lato"/>
                <a:cs typeface="Lato"/>
              </a:rPr>
              <a:t>contact</a:t>
            </a:r>
            <a:r>
              <a:rPr sz="2700" b="1" spc="-40" dirty="0">
                <a:solidFill>
                  <a:srgbClr val="F16729"/>
                </a:solidFill>
                <a:latin typeface="Lato"/>
                <a:cs typeface="Lato"/>
              </a:rPr>
              <a:t> </a:t>
            </a:r>
            <a:r>
              <a:rPr sz="2700" b="1" spc="-20" dirty="0">
                <a:solidFill>
                  <a:srgbClr val="F16729"/>
                </a:solidFill>
                <a:latin typeface="Lato"/>
                <a:cs typeface="Lato"/>
              </a:rPr>
              <a:t>us</a:t>
            </a:r>
            <a:r>
              <a:rPr sz="2700" b="1" spc="-55" dirty="0">
                <a:solidFill>
                  <a:srgbClr val="F16729"/>
                </a:solidFill>
                <a:latin typeface="Lato"/>
                <a:cs typeface="Lato"/>
              </a:rPr>
              <a:t> </a:t>
            </a:r>
            <a:r>
              <a:rPr sz="2700" b="1" spc="-20" dirty="0">
                <a:solidFill>
                  <a:srgbClr val="F16729"/>
                </a:solidFill>
                <a:latin typeface="Lato"/>
                <a:cs typeface="Lato"/>
              </a:rPr>
              <a:t>at</a:t>
            </a:r>
            <a:r>
              <a:rPr lang="en-US" sz="2700" b="1" spc="-20" dirty="0">
                <a:solidFill>
                  <a:srgbClr val="F16729"/>
                </a:solidFill>
                <a:latin typeface="Lato"/>
                <a:cs typeface="Lato"/>
              </a:rPr>
              <a:t> </a:t>
            </a:r>
            <a:r>
              <a:rPr sz="2700" b="1" u="heavy" spc="-40" dirty="0">
                <a:solidFill>
                  <a:srgbClr val="0000FF"/>
                </a:solidFill>
                <a:uFill>
                  <a:solidFill>
                    <a:srgbClr val="0000FF"/>
                  </a:solidFill>
                </a:uFill>
                <a:latin typeface="Lato"/>
                <a:cs typeface="Lato"/>
                <a:hlinkClick r:id="rId3"/>
              </a:rPr>
              <a:t>donate@cra</a:t>
            </a:r>
            <a:r>
              <a:rPr sz="2700" b="1" u="heavy" spc="-40" dirty="0">
                <a:solidFill>
                  <a:srgbClr val="0000FF"/>
                </a:solidFill>
                <a:uFill>
                  <a:solidFill>
                    <a:srgbClr val="0000FF"/>
                  </a:solidFill>
                </a:uFill>
                <a:latin typeface="Lato"/>
                <a:cs typeface="Lato"/>
              </a:rPr>
              <a:t>igwood.on.ca</a:t>
            </a:r>
            <a:endParaRPr sz="2700" dirty="0">
              <a:latin typeface="Lato"/>
              <a:cs typeface="Lato"/>
            </a:endParaRPr>
          </a:p>
        </p:txBody>
      </p:sp>
      <p:sp>
        <p:nvSpPr>
          <p:cNvPr id="3" name="object 3"/>
          <p:cNvSpPr/>
          <p:nvPr/>
        </p:nvSpPr>
        <p:spPr>
          <a:xfrm>
            <a:off x="9089135" y="7254240"/>
            <a:ext cx="2417445" cy="210185"/>
          </a:xfrm>
          <a:custGeom>
            <a:avLst/>
            <a:gdLst/>
            <a:ahLst/>
            <a:cxnLst/>
            <a:rect l="l" t="t" r="r" b="b"/>
            <a:pathLst>
              <a:path w="2417445" h="210184">
                <a:moveTo>
                  <a:pt x="0" y="0"/>
                </a:moveTo>
                <a:lnTo>
                  <a:pt x="2416937" y="0"/>
                </a:lnTo>
                <a:lnTo>
                  <a:pt x="2416937" y="209930"/>
                </a:lnTo>
                <a:lnTo>
                  <a:pt x="0" y="209930"/>
                </a:lnTo>
                <a:lnTo>
                  <a:pt x="0" y="0"/>
                </a:lnTo>
                <a:close/>
              </a:path>
            </a:pathLst>
          </a:custGeom>
          <a:solidFill>
            <a:srgbClr val="007378"/>
          </a:solidFill>
        </p:spPr>
        <p:txBody>
          <a:bodyPr wrap="square" lIns="0" tIns="0" rIns="0" bIns="0" rtlCol="0"/>
          <a:lstStyle/>
          <a:p>
            <a:endParaRPr/>
          </a:p>
        </p:txBody>
      </p:sp>
      <p:sp>
        <p:nvSpPr>
          <p:cNvPr id="4" name="object 4"/>
          <p:cNvSpPr txBox="1">
            <a:spLocks noGrp="1"/>
          </p:cNvSpPr>
          <p:nvPr>
            <p:ph type="title"/>
          </p:nvPr>
        </p:nvSpPr>
        <p:spPr>
          <a:xfrm>
            <a:off x="962533" y="468665"/>
            <a:ext cx="5120005" cy="528320"/>
          </a:xfrm>
          <a:prstGeom prst="rect">
            <a:avLst/>
          </a:prstGeom>
        </p:spPr>
        <p:txBody>
          <a:bodyPr vert="horz" wrap="square" lIns="0" tIns="12700" rIns="0" bIns="0" rtlCol="0">
            <a:spAutoFit/>
          </a:bodyPr>
          <a:lstStyle/>
          <a:p>
            <a:pPr marL="12700">
              <a:lnSpc>
                <a:spcPct val="100000"/>
              </a:lnSpc>
              <a:spcBef>
                <a:spcPts val="100"/>
              </a:spcBef>
            </a:pPr>
            <a:r>
              <a:rPr sz="3300" spc="-10" dirty="0"/>
              <a:t>How </a:t>
            </a:r>
            <a:r>
              <a:rPr sz="3300" dirty="0"/>
              <a:t>to </a:t>
            </a:r>
            <a:r>
              <a:rPr sz="3300" spc="-35" dirty="0"/>
              <a:t>Support</a:t>
            </a:r>
            <a:r>
              <a:rPr sz="3300" spc="-15" dirty="0"/>
              <a:t> </a:t>
            </a:r>
            <a:r>
              <a:rPr sz="3300" spc="-60" dirty="0"/>
              <a:t>Craigwood</a:t>
            </a:r>
            <a:endParaRPr sz="3300"/>
          </a:p>
        </p:txBody>
      </p:sp>
      <p:sp>
        <p:nvSpPr>
          <p:cNvPr id="6" name="object 6"/>
          <p:cNvSpPr txBox="1"/>
          <p:nvPr/>
        </p:nvSpPr>
        <p:spPr>
          <a:xfrm>
            <a:off x="9148062" y="7264138"/>
            <a:ext cx="1809750" cy="164148"/>
          </a:xfrm>
          <a:prstGeom prst="rect">
            <a:avLst/>
          </a:prstGeom>
        </p:spPr>
        <p:txBody>
          <a:bodyPr vert="horz" wrap="square" lIns="0" tIns="10160" rIns="0" bIns="0" rtlCol="0">
            <a:spAutoFit/>
          </a:bodyPr>
          <a:lstStyle/>
          <a:p>
            <a:pPr marL="12700">
              <a:lnSpc>
                <a:spcPct val="100000"/>
              </a:lnSpc>
              <a:spcBef>
                <a:spcPts val="420"/>
              </a:spcBef>
            </a:pPr>
            <a:r>
              <a:rPr lang="en-CA" sz="1000" spc="-30" dirty="0">
                <a:solidFill>
                  <a:srgbClr val="FFFFFF"/>
                </a:solidFill>
                <a:latin typeface="Lato"/>
                <a:cs typeface="Lato"/>
              </a:rPr>
              <a:t>Craigwood </a:t>
            </a:r>
            <a:r>
              <a:rPr lang="en-CA" sz="1000" spc="-15" dirty="0">
                <a:solidFill>
                  <a:srgbClr val="FFFFFF"/>
                </a:solidFill>
                <a:latin typeface="Lato"/>
                <a:cs typeface="Lato"/>
              </a:rPr>
              <a:t>21/22 </a:t>
            </a:r>
            <a:r>
              <a:rPr lang="en-CA" sz="1000" spc="-30" dirty="0">
                <a:solidFill>
                  <a:srgbClr val="FFFFFF"/>
                </a:solidFill>
                <a:latin typeface="Lato"/>
                <a:cs typeface="Lato"/>
              </a:rPr>
              <a:t>Annual</a:t>
            </a:r>
            <a:r>
              <a:rPr lang="en-CA" sz="1000" spc="10" dirty="0">
                <a:solidFill>
                  <a:srgbClr val="FFFFFF"/>
                </a:solidFill>
                <a:latin typeface="Lato"/>
                <a:cs typeface="Lato"/>
              </a:rPr>
              <a:t> </a:t>
            </a:r>
            <a:r>
              <a:rPr lang="en-CA" sz="1000" spc="-20" dirty="0">
                <a:solidFill>
                  <a:srgbClr val="FFFFFF"/>
                </a:solidFill>
                <a:latin typeface="Lato"/>
                <a:cs typeface="Lato"/>
              </a:rPr>
              <a:t>Report</a:t>
            </a:r>
            <a:endParaRPr lang="en-CA" sz="1000" dirty="0">
              <a:latin typeface="Lato"/>
              <a:cs typeface="Lato"/>
            </a:endParaRPr>
          </a:p>
        </p:txBody>
      </p:sp>
      <p:sp>
        <p:nvSpPr>
          <p:cNvPr id="7" name="object 7"/>
          <p:cNvSpPr txBox="1"/>
          <p:nvPr/>
        </p:nvSpPr>
        <p:spPr>
          <a:xfrm>
            <a:off x="11095178" y="7264124"/>
            <a:ext cx="247015" cy="177800"/>
          </a:xfrm>
          <a:prstGeom prst="rect">
            <a:avLst/>
          </a:prstGeom>
        </p:spPr>
        <p:txBody>
          <a:bodyPr vert="horz" wrap="square" lIns="0" tIns="10160" rIns="0" bIns="0" rtlCol="0">
            <a:spAutoFit/>
          </a:bodyPr>
          <a:lstStyle/>
          <a:p>
            <a:pPr marL="61594">
              <a:lnSpc>
                <a:spcPct val="100000"/>
              </a:lnSpc>
              <a:spcBef>
                <a:spcPts val="80"/>
              </a:spcBef>
            </a:pPr>
            <a:fld id="{81D60167-4931-47E6-BA6A-407CBD079E47}" type="slidenum">
              <a:rPr sz="1000" spc="-5" dirty="0">
                <a:solidFill>
                  <a:srgbClr val="FFFFFF"/>
                </a:solidFill>
                <a:latin typeface="Lato"/>
                <a:cs typeface="Lato"/>
              </a:rPr>
              <a:t>12</a:t>
            </a:fld>
            <a:endParaRPr sz="1000">
              <a:latin typeface="Lato"/>
              <a:cs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7772400"/>
          </a:xfrm>
          <a:custGeom>
            <a:avLst/>
            <a:gdLst/>
            <a:ahLst/>
            <a:cxnLst/>
            <a:rect l="l" t="t" r="r" b="b"/>
            <a:pathLst>
              <a:path w="12158345" h="7772400">
                <a:moveTo>
                  <a:pt x="0" y="7772400"/>
                </a:moveTo>
                <a:lnTo>
                  <a:pt x="12158014" y="7772400"/>
                </a:lnTo>
                <a:lnTo>
                  <a:pt x="12158014" y="0"/>
                </a:lnTo>
                <a:lnTo>
                  <a:pt x="0" y="0"/>
                </a:lnTo>
                <a:lnTo>
                  <a:pt x="0" y="7772400"/>
                </a:lnTo>
                <a:close/>
              </a:path>
            </a:pathLst>
          </a:custGeom>
          <a:solidFill>
            <a:srgbClr val="009CA7"/>
          </a:solidFill>
        </p:spPr>
        <p:txBody>
          <a:bodyPr wrap="square" lIns="0" tIns="0" rIns="0" bIns="0" rtlCol="0"/>
          <a:lstStyle/>
          <a:p>
            <a:endParaRPr/>
          </a:p>
        </p:txBody>
      </p:sp>
      <p:sp>
        <p:nvSpPr>
          <p:cNvPr id="3" name="object 3"/>
          <p:cNvSpPr txBox="1"/>
          <p:nvPr/>
        </p:nvSpPr>
        <p:spPr>
          <a:xfrm>
            <a:off x="2226137" y="4251374"/>
            <a:ext cx="8006080" cy="1166986"/>
          </a:xfrm>
          <a:prstGeom prst="rect">
            <a:avLst/>
          </a:prstGeom>
        </p:spPr>
        <p:txBody>
          <a:bodyPr vert="horz" wrap="square" lIns="0" tIns="12700" rIns="0" bIns="0" rtlCol="0">
            <a:spAutoFit/>
          </a:bodyPr>
          <a:lstStyle/>
          <a:p>
            <a:pPr marL="635" algn="ctr">
              <a:lnSpc>
                <a:spcPts val="2840"/>
              </a:lnSpc>
              <a:spcBef>
                <a:spcPts val="100"/>
              </a:spcBef>
            </a:pPr>
            <a:r>
              <a:rPr sz="2400" b="1" dirty="0">
                <a:solidFill>
                  <a:srgbClr val="FFFFFF"/>
                </a:solidFill>
                <a:latin typeface="Lato Heavy"/>
                <a:cs typeface="Lato Heavy"/>
              </a:rPr>
              <a:t>A </a:t>
            </a:r>
            <a:r>
              <a:rPr sz="2400" b="1" spc="-35" dirty="0">
                <a:solidFill>
                  <a:srgbClr val="FFFFFF"/>
                </a:solidFill>
                <a:latin typeface="Lato Heavy"/>
                <a:cs typeface="Lato Heavy"/>
              </a:rPr>
              <a:t>Community </a:t>
            </a:r>
            <a:r>
              <a:rPr sz="2400" b="1" spc="-25" dirty="0">
                <a:solidFill>
                  <a:srgbClr val="FFFFFF"/>
                </a:solidFill>
                <a:latin typeface="Lato Heavy"/>
                <a:cs typeface="Lato Heavy"/>
              </a:rPr>
              <a:t>Mental Health </a:t>
            </a:r>
            <a:r>
              <a:rPr sz="2400" b="1" spc="-5" dirty="0">
                <a:solidFill>
                  <a:srgbClr val="FFFFFF"/>
                </a:solidFill>
                <a:latin typeface="Lato Heavy"/>
                <a:cs typeface="Lato Heavy"/>
              </a:rPr>
              <a:t>and </a:t>
            </a:r>
            <a:r>
              <a:rPr sz="2400" b="1" spc="-35" dirty="0">
                <a:solidFill>
                  <a:srgbClr val="FFFFFF"/>
                </a:solidFill>
                <a:latin typeface="Lato Heavy"/>
                <a:cs typeface="Lato Heavy"/>
              </a:rPr>
              <a:t>Wellness</a:t>
            </a:r>
            <a:r>
              <a:rPr sz="2400" b="1" spc="45" dirty="0">
                <a:solidFill>
                  <a:srgbClr val="FFFFFF"/>
                </a:solidFill>
                <a:latin typeface="Lato Heavy"/>
                <a:cs typeface="Lato Heavy"/>
              </a:rPr>
              <a:t> </a:t>
            </a:r>
            <a:r>
              <a:rPr sz="2400" b="1" spc="-65" dirty="0">
                <a:solidFill>
                  <a:srgbClr val="FFFFFF"/>
                </a:solidFill>
                <a:latin typeface="Lato Heavy"/>
                <a:cs typeface="Lato Heavy"/>
              </a:rPr>
              <a:t>Centre</a:t>
            </a:r>
            <a:endParaRPr sz="2400" dirty="0">
              <a:latin typeface="Lato Heavy"/>
              <a:cs typeface="Lato Heavy"/>
            </a:endParaRPr>
          </a:p>
          <a:p>
            <a:pPr algn="ctr">
              <a:lnSpc>
                <a:spcPts val="3140"/>
              </a:lnSpc>
            </a:pPr>
            <a:r>
              <a:rPr sz="2650" b="1" spc="-70" dirty="0">
                <a:solidFill>
                  <a:srgbClr val="FFFFFF"/>
                </a:solidFill>
                <a:latin typeface="Lato Heavy"/>
                <a:cs typeface="Lato Heavy"/>
              </a:rPr>
              <a:t>Un</a:t>
            </a:r>
            <a:r>
              <a:rPr lang="en-US" sz="2650" b="1" spc="-70" dirty="0">
                <a:solidFill>
                  <a:srgbClr val="FFFFFF"/>
                </a:solidFill>
                <a:latin typeface="Lato Heavy"/>
                <a:cs typeface="Lato Heavy"/>
              </a:rPr>
              <a:t> </a:t>
            </a:r>
            <a:r>
              <a:rPr sz="2650" b="1" spc="-70" dirty="0">
                <a:solidFill>
                  <a:srgbClr val="FFFFFF"/>
                </a:solidFill>
                <a:latin typeface="Lato Heavy"/>
                <a:cs typeface="Lato Heavy"/>
              </a:rPr>
              <a:t>centre</a:t>
            </a:r>
            <a:r>
              <a:rPr lang="en-US" sz="2650" b="1" spc="-70" dirty="0">
                <a:solidFill>
                  <a:srgbClr val="FFFFFF"/>
                </a:solidFill>
                <a:latin typeface="Lato Heavy"/>
                <a:cs typeface="Lato Heavy"/>
              </a:rPr>
              <a:t> </a:t>
            </a:r>
            <a:r>
              <a:rPr sz="2650" b="1" spc="-70" dirty="0" err="1">
                <a:solidFill>
                  <a:srgbClr val="FFFFFF"/>
                </a:solidFill>
                <a:latin typeface="Lato Heavy"/>
                <a:cs typeface="Lato Heavy"/>
              </a:rPr>
              <a:t>communautaire</a:t>
            </a:r>
            <a:r>
              <a:rPr lang="en-US" sz="2650" b="1" spc="-70" dirty="0">
                <a:solidFill>
                  <a:srgbClr val="FFFFFF"/>
                </a:solidFill>
                <a:latin typeface="Lato Heavy"/>
                <a:cs typeface="Lato Heavy"/>
              </a:rPr>
              <a:t> </a:t>
            </a:r>
            <a:r>
              <a:rPr sz="2650" b="1" spc="-70" dirty="0">
                <a:solidFill>
                  <a:srgbClr val="FFFFFF"/>
                </a:solidFill>
                <a:latin typeface="Lato Heavy"/>
                <a:cs typeface="Lato Heavy"/>
              </a:rPr>
              <a:t>de </a:t>
            </a:r>
            <a:r>
              <a:rPr sz="2650" b="1" spc="-45" dirty="0">
                <a:solidFill>
                  <a:srgbClr val="FFFFFF"/>
                </a:solidFill>
                <a:latin typeface="Lato Heavy"/>
                <a:cs typeface="Lato Heavy"/>
              </a:rPr>
              <a:t>santé</a:t>
            </a:r>
            <a:r>
              <a:rPr lang="en-US" sz="2650" b="1" spc="-45" dirty="0">
                <a:solidFill>
                  <a:srgbClr val="FFFFFF"/>
                </a:solidFill>
                <a:latin typeface="Lato Heavy"/>
                <a:cs typeface="Lato Heavy"/>
              </a:rPr>
              <a:t> </a:t>
            </a:r>
          </a:p>
          <a:p>
            <a:pPr algn="ctr">
              <a:lnSpc>
                <a:spcPts val="3140"/>
              </a:lnSpc>
            </a:pPr>
            <a:r>
              <a:rPr sz="2650" b="1" spc="-45" dirty="0" err="1">
                <a:solidFill>
                  <a:srgbClr val="FFFFFF"/>
                </a:solidFill>
                <a:latin typeface="Lato Heavy"/>
                <a:cs typeface="Lato Heavy"/>
              </a:rPr>
              <a:t>mentale</a:t>
            </a:r>
            <a:r>
              <a:rPr lang="en-US" sz="2650" b="1" spc="-45" dirty="0">
                <a:solidFill>
                  <a:srgbClr val="FFFFFF"/>
                </a:solidFill>
                <a:latin typeface="Lato Heavy"/>
                <a:cs typeface="Lato Heavy"/>
              </a:rPr>
              <a:t> </a:t>
            </a:r>
            <a:r>
              <a:rPr sz="2650" b="1" spc="-45" dirty="0" err="1">
                <a:solidFill>
                  <a:srgbClr val="FFFFFF"/>
                </a:solidFill>
                <a:latin typeface="Lato Heavy"/>
                <a:cs typeface="Lato Heavy"/>
              </a:rPr>
              <a:t>etde</a:t>
            </a:r>
            <a:r>
              <a:rPr sz="2650" b="1" spc="-150" dirty="0">
                <a:solidFill>
                  <a:srgbClr val="FFFFFF"/>
                </a:solidFill>
                <a:latin typeface="Lato Heavy"/>
                <a:cs typeface="Lato Heavy"/>
              </a:rPr>
              <a:t> </a:t>
            </a:r>
            <a:r>
              <a:rPr sz="2650" b="1" spc="-125" dirty="0">
                <a:solidFill>
                  <a:srgbClr val="FFFFFF"/>
                </a:solidFill>
                <a:latin typeface="Lato Heavy"/>
                <a:cs typeface="Lato Heavy"/>
              </a:rPr>
              <a:t>bien-être</a:t>
            </a:r>
            <a:endParaRPr sz="2650" dirty="0">
              <a:latin typeface="Lato Heavy"/>
              <a:cs typeface="Lato Heavy"/>
            </a:endParaRPr>
          </a:p>
        </p:txBody>
      </p:sp>
      <p:sp>
        <p:nvSpPr>
          <p:cNvPr id="4" name="object 4"/>
          <p:cNvSpPr txBox="1"/>
          <p:nvPr/>
        </p:nvSpPr>
        <p:spPr>
          <a:xfrm>
            <a:off x="5111992" y="5418715"/>
            <a:ext cx="1871980" cy="1042669"/>
          </a:xfrm>
          <a:prstGeom prst="rect">
            <a:avLst/>
          </a:prstGeom>
        </p:spPr>
        <p:txBody>
          <a:bodyPr vert="horz" wrap="square" lIns="0" tIns="128905" rIns="0" bIns="0" rtlCol="0">
            <a:spAutoFit/>
          </a:bodyPr>
          <a:lstStyle/>
          <a:p>
            <a:pPr algn="ctr">
              <a:lnSpc>
                <a:spcPct val="100000"/>
              </a:lnSpc>
              <a:spcBef>
                <a:spcPts val="1015"/>
              </a:spcBef>
            </a:pPr>
            <a:r>
              <a:rPr sz="1800" b="1" u="sng" spc="-55" dirty="0">
                <a:solidFill>
                  <a:schemeClr val="bg1"/>
                </a:solidFill>
                <a:uFill>
                  <a:solidFill>
                    <a:srgbClr val="0000FF"/>
                  </a:solidFill>
                </a:uFill>
                <a:latin typeface="Lato"/>
                <a:cs typeface="Lato"/>
                <a:hlinkClick r:id="rId2"/>
              </a:rPr>
              <a:t>www.craigwood.ca</a:t>
            </a:r>
            <a:endParaRPr sz="1800" dirty="0">
              <a:solidFill>
                <a:schemeClr val="bg1"/>
              </a:solidFill>
              <a:latin typeface="Lato"/>
              <a:cs typeface="Lato"/>
            </a:endParaRPr>
          </a:p>
          <a:p>
            <a:pPr algn="ctr">
              <a:lnSpc>
                <a:spcPct val="100000"/>
              </a:lnSpc>
              <a:spcBef>
                <a:spcPts val="615"/>
              </a:spcBef>
            </a:pPr>
            <a:r>
              <a:rPr sz="1200" b="1" spc="-5" dirty="0">
                <a:solidFill>
                  <a:srgbClr val="FFFFFF"/>
                </a:solidFill>
                <a:latin typeface="Lato"/>
                <a:cs typeface="Lato"/>
              </a:rPr>
              <a:t>519-432-2623</a:t>
            </a:r>
            <a:endParaRPr sz="1200" dirty="0">
              <a:latin typeface="Lato"/>
              <a:cs typeface="Lato"/>
            </a:endParaRPr>
          </a:p>
          <a:p>
            <a:pPr marL="222885" marR="207010" indent="1270" algn="ctr">
              <a:lnSpc>
                <a:spcPct val="100000"/>
              </a:lnSpc>
            </a:pPr>
            <a:r>
              <a:rPr sz="1200" b="1" dirty="0">
                <a:solidFill>
                  <a:srgbClr val="FFFFFF"/>
                </a:solidFill>
                <a:latin typeface="Lato"/>
                <a:cs typeface="Lato"/>
              </a:rPr>
              <a:t>520 </a:t>
            </a:r>
            <a:r>
              <a:rPr sz="1200" b="1" spc="-35" dirty="0">
                <a:solidFill>
                  <a:srgbClr val="FFFFFF"/>
                </a:solidFill>
                <a:latin typeface="Lato"/>
                <a:cs typeface="Lato"/>
              </a:rPr>
              <a:t>Hamilton </a:t>
            </a:r>
            <a:r>
              <a:rPr sz="1200" b="1" spc="-15" dirty="0">
                <a:solidFill>
                  <a:srgbClr val="FFFFFF"/>
                </a:solidFill>
                <a:latin typeface="Lato"/>
                <a:cs typeface="Lato"/>
              </a:rPr>
              <a:t>Road  London, </a:t>
            </a:r>
            <a:r>
              <a:rPr sz="1200" b="1" dirty="0">
                <a:solidFill>
                  <a:srgbClr val="FFFFFF"/>
                </a:solidFill>
                <a:latin typeface="Lato"/>
                <a:cs typeface="Lato"/>
              </a:rPr>
              <a:t>ON </a:t>
            </a:r>
            <a:r>
              <a:rPr sz="1200" b="1" spc="-5" dirty="0">
                <a:solidFill>
                  <a:srgbClr val="FFFFFF"/>
                </a:solidFill>
                <a:latin typeface="Lato"/>
                <a:cs typeface="Lato"/>
              </a:rPr>
              <a:t>N5Z</a:t>
            </a:r>
            <a:r>
              <a:rPr sz="1200" b="1" spc="-190" dirty="0">
                <a:solidFill>
                  <a:srgbClr val="FFFFFF"/>
                </a:solidFill>
                <a:latin typeface="Lato"/>
                <a:cs typeface="Lato"/>
              </a:rPr>
              <a:t> </a:t>
            </a:r>
            <a:r>
              <a:rPr sz="1200" b="1" dirty="0">
                <a:solidFill>
                  <a:srgbClr val="FFFFFF"/>
                </a:solidFill>
                <a:latin typeface="Lato"/>
                <a:cs typeface="Lato"/>
              </a:rPr>
              <a:t>1S4</a:t>
            </a:r>
            <a:endParaRPr sz="1200" dirty="0">
              <a:latin typeface="Lato"/>
              <a:cs typeface="Lato"/>
            </a:endParaRPr>
          </a:p>
        </p:txBody>
      </p:sp>
      <p:sp>
        <p:nvSpPr>
          <p:cNvPr id="5" name="object 5"/>
          <p:cNvSpPr txBox="1"/>
          <p:nvPr/>
        </p:nvSpPr>
        <p:spPr>
          <a:xfrm>
            <a:off x="4952491" y="7088322"/>
            <a:ext cx="2172335" cy="269240"/>
          </a:xfrm>
          <a:prstGeom prst="rect">
            <a:avLst/>
          </a:prstGeom>
        </p:spPr>
        <p:txBody>
          <a:bodyPr vert="horz" wrap="square" lIns="0" tIns="12065" rIns="0" bIns="0" rtlCol="0">
            <a:spAutoFit/>
          </a:bodyPr>
          <a:lstStyle/>
          <a:p>
            <a:pPr marL="12700">
              <a:lnSpc>
                <a:spcPct val="100000"/>
              </a:lnSpc>
              <a:spcBef>
                <a:spcPts val="95"/>
              </a:spcBef>
            </a:pPr>
            <a:r>
              <a:rPr sz="1600" b="1" spc="-55" dirty="0">
                <a:solidFill>
                  <a:srgbClr val="FFFFFF"/>
                </a:solidFill>
                <a:latin typeface="Lato Black"/>
                <a:cs typeface="Lato Black"/>
              </a:rPr>
              <a:t>Reg#106991219RR0001</a:t>
            </a:r>
            <a:endParaRPr sz="1600">
              <a:latin typeface="Lato Black"/>
              <a:cs typeface="Lato Black"/>
            </a:endParaRPr>
          </a:p>
        </p:txBody>
      </p:sp>
      <p:sp>
        <p:nvSpPr>
          <p:cNvPr id="6" name="object 6"/>
          <p:cNvSpPr/>
          <p:nvPr/>
        </p:nvSpPr>
        <p:spPr>
          <a:xfrm>
            <a:off x="3311648" y="2266188"/>
            <a:ext cx="5786755" cy="1642745"/>
          </a:xfrm>
          <a:custGeom>
            <a:avLst/>
            <a:gdLst/>
            <a:ahLst/>
            <a:cxnLst/>
            <a:rect l="l" t="t" r="r" b="b"/>
            <a:pathLst>
              <a:path w="5786755" h="1642745">
                <a:moveTo>
                  <a:pt x="5577967" y="0"/>
                </a:moveTo>
                <a:lnTo>
                  <a:pt x="208546" y="0"/>
                </a:lnTo>
                <a:lnTo>
                  <a:pt x="87985" y="3327"/>
                </a:lnTo>
                <a:lnTo>
                  <a:pt x="26073" y="26657"/>
                </a:lnTo>
                <a:lnTo>
                  <a:pt x="3263" y="89979"/>
                </a:lnTo>
                <a:lnTo>
                  <a:pt x="0" y="213296"/>
                </a:lnTo>
                <a:lnTo>
                  <a:pt x="0" y="1429321"/>
                </a:lnTo>
                <a:lnTo>
                  <a:pt x="3263" y="1552638"/>
                </a:lnTo>
                <a:lnTo>
                  <a:pt x="26073" y="1615960"/>
                </a:lnTo>
                <a:lnTo>
                  <a:pt x="87985" y="1639290"/>
                </a:lnTo>
                <a:lnTo>
                  <a:pt x="208546" y="1642618"/>
                </a:lnTo>
                <a:lnTo>
                  <a:pt x="5577967" y="1642618"/>
                </a:lnTo>
                <a:lnTo>
                  <a:pt x="5698528" y="1639290"/>
                </a:lnTo>
                <a:lnTo>
                  <a:pt x="5760440" y="1615960"/>
                </a:lnTo>
                <a:lnTo>
                  <a:pt x="5783249" y="1552638"/>
                </a:lnTo>
                <a:lnTo>
                  <a:pt x="5786513" y="1429321"/>
                </a:lnTo>
                <a:lnTo>
                  <a:pt x="5786513" y="213296"/>
                </a:lnTo>
                <a:lnTo>
                  <a:pt x="5783249" y="89979"/>
                </a:lnTo>
                <a:lnTo>
                  <a:pt x="5760440" y="26657"/>
                </a:lnTo>
                <a:lnTo>
                  <a:pt x="5698528" y="3327"/>
                </a:lnTo>
                <a:lnTo>
                  <a:pt x="5577967" y="0"/>
                </a:lnTo>
                <a:close/>
              </a:path>
            </a:pathLst>
          </a:custGeom>
          <a:solidFill>
            <a:srgbClr val="FFFFFF"/>
          </a:solidFill>
        </p:spPr>
        <p:txBody>
          <a:bodyPr wrap="square" lIns="0" tIns="0" rIns="0" bIns="0" rtlCol="0"/>
          <a:lstStyle/>
          <a:p>
            <a:endParaRPr/>
          </a:p>
        </p:txBody>
      </p:sp>
      <p:sp>
        <p:nvSpPr>
          <p:cNvPr id="7" name="object 7"/>
          <p:cNvSpPr/>
          <p:nvPr/>
        </p:nvSpPr>
        <p:spPr>
          <a:xfrm>
            <a:off x="6816846" y="2734055"/>
            <a:ext cx="586105" cy="480059"/>
          </a:xfrm>
          <a:custGeom>
            <a:avLst/>
            <a:gdLst/>
            <a:ahLst/>
            <a:cxnLst/>
            <a:rect l="l" t="t" r="r" b="b"/>
            <a:pathLst>
              <a:path w="586104" h="480060">
                <a:moveTo>
                  <a:pt x="86677" y="0"/>
                </a:moveTo>
                <a:lnTo>
                  <a:pt x="0" y="0"/>
                </a:lnTo>
                <a:lnTo>
                  <a:pt x="114" y="308508"/>
                </a:lnTo>
                <a:lnTo>
                  <a:pt x="9639" y="363207"/>
                </a:lnTo>
                <a:lnTo>
                  <a:pt x="43980" y="425056"/>
                </a:lnTo>
                <a:lnTo>
                  <a:pt x="78765" y="455320"/>
                </a:lnTo>
                <a:lnTo>
                  <a:pt x="121500" y="473468"/>
                </a:lnTo>
                <a:lnTo>
                  <a:pt x="172161" y="479526"/>
                </a:lnTo>
                <a:lnTo>
                  <a:pt x="212217" y="476084"/>
                </a:lnTo>
                <a:lnTo>
                  <a:pt x="247637" y="465785"/>
                </a:lnTo>
                <a:lnTo>
                  <a:pt x="278422" y="448627"/>
                </a:lnTo>
                <a:lnTo>
                  <a:pt x="304546" y="424599"/>
                </a:lnTo>
                <a:lnTo>
                  <a:pt x="564172" y="424599"/>
                </a:lnTo>
                <a:lnTo>
                  <a:pt x="577164" y="409219"/>
                </a:lnTo>
                <a:lnTo>
                  <a:pt x="585952" y="393039"/>
                </a:lnTo>
                <a:lnTo>
                  <a:pt x="175158" y="393039"/>
                </a:lnTo>
                <a:lnTo>
                  <a:pt x="158673" y="392099"/>
                </a:lnTo>
                <a:lnTo>
                  <a:pt x="119049" y="377875"/>
                </a:lnTo>
                <a:lnTo>
                  <a:pt x="94767" y="344385"/>
                </a:lnTo>
                <a:lnTo>
                  <a:pt x="86677" y="304050"/>
                </a:lnTo>
                <a:lnTo>
                  <a:pt x="86677" y="0"/>
                </a:lnTo>
                <a:close/>
              </a:path>
            </a:pathLst>
          </a:custGeom>
          <a:solidFill>
            <a:srgbClr val="FD671A"/>
          </a:solidFill>
        </p:spPr>
        <p:txBody>
          <a:bodyPr wrap="square" lIns="0" tIns="0" rIns="0" bIns="0" rtlCol="0"/>
          <a:lstStyle/>
          <a:p>
            <a:endParaRPr/>
          </a:p>
        </p:txBody>
      </p:sp>
      <p:sp>
        <p:nvSpPr>
          <p:cNvPr id="8" name="object 8"/>
          <p:cNvSpPr/>
          <p:nvPr/>
        </p:nvSpPr>
        <p:spPr>
          <a:xfrm>
            <a:off x="7121390" y="3158657"/>
            <a:ext cx="259715" cy="55244"/>
          </a:xfrm>
          <a:custGeom>
            <a:avLst/>
            <a:gdLst/>
            <a:ahLst/>
            <a:cxnLst/>
            <a:rect l="l" t="t" r="r" b="b"/>
            <a:pathLst>
              <a:path w="259715" h="55244">
                <a:moveTo>
                  <a:pt x="259626" y="0"/>
                </a:moveTo>
                <a:lnTo>
                  <a:pt x="0" y="0"/>
                </a:lnTo>
                <a:lnTo>
                  <a:pt x="26428" y="24015"/>
                </a:lnTo>
                <a:lnTo>
                  <a:pt x="56997" y="41186"/>
                </a:lnTo>
                <a:lnTo>
                  <a:pt x="91706" y="51485"/>
                </a:lnTo>
                <a:lnTo>
                  <a:pt x="130568" y="54927"/>
                </a:lnTo>
                <a:lnTo>
                  <a:pt x="164388" y="52374"/>
                </a:lnTo>
                <a:lnTo>
                  <a:pt x="195198" y="44716"/>
                </a:lnTo>
                <a:lnTo>
                  <a:pt x="222973" y="31953"/>
                </a:lnTo>
                <a:lnTo>
                  <a:pt x="247738" y="14071"/>
                </a:lnTo>
                <a:lnTo>
                  <a:pt x="259626" y="0"/>
                </a:lnTo>
                <a:close/>
              </a:path>
            </a:pathLst>
          </a:custGeom>
          <a:solidFill>
            <a:srgbClr val="FD671A"/>
          </a:solidFill>
        </p:spPr>
        <p:txBody>
          <a:bodyPr wrap="square" lIns="0" tIns="0" rIns="0" bIns="0" rtlCol="0"/>
          <a:lstStyle/>
          <a:p>
            <a:endParaRPr/>
          </a:p>
        </p:txBody>
      </p:sp>
      <p:sp>
        <p:nvSpPr>
          <p:cNvPr id="9" name="object 9"/>
          <p:cNvSpPr/>
          <p:nvPr/>
        </p:nvSpPr>
        <p:spPr>
          <a:xfrm>
            <a:off x="6992004" y="2734055"/>
            <a:ext cx="260985" cy="393065"/>
          </a:xfrm>
          <a:custGeom>
            <a:avLst/>
            <a:gdLst/>
            <a:ahLst/>
            <a:cxnLst/>
            <a:rect l="l" t="t" r="r" b="b"/>
            <a:pathLst>
              <a:path w="260984" h="393064">
                <a:moveTo>
                  <a:pt x="85483" y="0"/>
                </a:moveTo>
                <a:lnTo>
                  <a:pt x="85432" y="306666"/>
                </a:lnTo>
                <a:lnTo>
                  <a:pt x="76174" y="347459"/>
                </a:lnTo>
                <a:lnTo>
                  <a:pt x="47104" y="381660"/>
                </a:lnTo>
                <a:lnTo>
                  <a:pt x="0" y="393039"/>
                </a:lnTo>
                <a:lnTo>
                  <a:pt x="260667" y="393039"/>
                </a:lnTo>
                <a:lnTo>
                  <a:pt x="209918" y="380326"/>
                </a:lnTo>
                <a:lnTo>
                  <a:pt x="181749" y="339763"/>
                </a:lnTo>
                <a:lnTo>
                  <a:pt x="176301" y="299237"/>
                </a:lnTo>
                <a:lnTo>
                  <a:pt x="176733" y="469"/>
                </a:lnTo>
                <a:lnTo>
                  <a:pt x="85483" y="0"/>
                </a:lnTo>
                <a:close/>
              </a:path>
            </a:pathLst>
          </a:custGeom>
          <a:solidFill>
            <a:srgbClr val="FD671A"/>
          </a:solidFill>
        </p:spPr>
        <p:txBody>
          <a:bodyPr wrap="square" lIns="0" tIns="0" rIns="0" bIns="0" rtlCol="0"/>
          <a:lstStyle/>
          <a:p>
            <a:endParaRPr/>
          </a:p>
        </p:txBody>
      </p:sp>
      <p:sp>
        <p:nvSpPr>
          <p:cNvPr id="10" name="object 10"/>
          <p:cNvSpPr/>
          <p:nvPr/>
        </p:nvSpPr>
        <p:spPr>
          <a:xfrm>
            <a:off x="7252679" y="2734055"/>
            <a:ext cx="173355" cy="393065"/>
          </a:xfrm>
          <a:custGeom>
            <a:avLst/>
            <a:gdLst/>
            <a:ahLst/>
            <a:cxnLst/>
            <a:rect l="l" t="t" r="r" b="b"/>
            <a:pathLst>
              <a:path w="173354" h="393064">
                <a:moveTo>
                  <a:pt x="173342" y="0"/>
                </a:moveTo>
                <a:lnTo>
                  <a:pt x="86690" y="0"/>
                </a:lnTo>
                <a:lnTo>
                  <a:pt x="86626" y="301091"/>
                </a:lnTo>
                <a:lnTo>
                  <a:pt x="86334" y="309130"/>
                </a:lnTo>
                <a:lnTo>
                  <a:pt x="69608" y="360514"/>
                </a:lnTo>
                <a:lnTo>
                  <a:pt x="29057" y="389420"/>
                </a:lnTo>
                <a:lnTo>
                  <a:pt x="0" y="393039"/>
                </a:lnTo>
                <a:lnTo>
                  <a:pt x="150114" y="393039"/>
                </a:lnTo>
                <a:lnTo>
                  <a:pt x="159105" y="376466"/>
                </a:lnTo>
                <a:lnTo>
                  <a:pt x="169786" y="340423"/>
                </a:lnTo>
                <a:lnTo>
                  <a:pt x="173342" y="301091"/>
                </a:lnTo>
                <a:lnTo>
                  <a:pt x="173342" y="0"/>
                </a:lnTo>
                <a:close/>
              </a:path>
            </a:pathLst>
          </a:custGeom>
          <a:solidFill>
            <a:srgbClr val="FD671A"/>
          </a:solidFill>
        </p:spPr>
        <p:txBody>
          <a:bodyPr wrap="square" lIns="0" tIns="0" rIns="0" bIns="0" rtlCol="0"/>
          <a:lstStyle/>
          <a:p>
            <a:endParaRPr/>
          </a:p>
        </p:txBody>
      </p:sp>
      <p:sp>
        <p:nvSpPr>
          <p:cNvPr id="11" name="object 11"/>
          <p:cNvSpPr/>
          <p:nvPr/>
        </p:nvSpPr>
        <p:spPr>
          <a:xfrm>
            <a:off x="4722879" y="2557272"/>
            <a:ext cx="546100" cy="647700"/>
          </a:xfrm>
          <a:custGeom>
            <a:avLst/>
            <a:gdLst/>
            <a:ahLst/>
            <a:cxnLst/>
            <a:rect l="l" t="t" r="r" b="b"/>
            <a:pathLst>
              <a:path w="546100" h="647700">
                <a:moveTo>
                  <a:pt x="324459" y="0"/>
                </a:moveTo>
                <a:lnTo>
                  <a:pt x="276402" y="3454"/>
                </a:lnTo>
                <a:lnTo>
                  <a:pt x="230568" y="13487"/>
                </a:lnTo>
                <a:lnTo>
                  <a:pt x="187452" y="29616"/>
                </a:lnTo>
                <a:lnTo>
                  <a:pt x="147561" y="51384"/>
                </a:lnTo>
                <a:lnTo>
                  <a:pt x="111391" y="78295"/>
                </a:lnTo>
                <a:lnTo>
                  <a:pt x="79413" y="109880"/>
                </a:lnTo>
                <a:lnTo>
                  <a:pt x="52146" y="145643"/>
                </a:lnTo>
                <a:lnTo>
                  <a:pt x="30073" y="185127"/>
                </a:lnTo>
                <a:lnTo>
                  <a:pt x="13690" y="227838"/>
                </a:lnTo>
                <a:lnTo>
                  <a:pt x="3505" y="273304"/>
                </a:lnTo>
                <a:lnTo>
                  <a:pt x="0" y="321043"/>
                </a:lnTo>
                <a:lnTo>
                  <a:pt x="3479" y="368338"/>
                </a:lnTo>
                <a:lnTo>
                  <a:pt x="13614" y="413766"/>
                </a:lnTo>
                <a:lnTo>
                  <a:pt x="29921" y="456793"/>
                </a:lnTo>
                <a:lnTo>
                  <a:pt x="51892" y="496849"/>
                </a:lnTo>
                <a:lnTo>
                  <a:pt x="79044" y="533374"/>
                </a:lnTo>
                <a:lnTo>
                  <a:pt x="110909" y="565823"/>
                </a:lnTo>
                <a:lnTo>
                  <a:pt x="146977" y="593610"/>
                </a:lnTo>
                <a:lnTo>
                  <a:pt x="186766" y="616204"/>
                </a:lnTo>
                <a:lnTo>
                  <a:pt x="229793" y="633031"/>
                </a:lnTo>
                <a:lnTo>
                  <a:pt x="275577" y="643547"/>
                </a:lnTo>
                <a:lnTo>
                  <a:pt x="323608" y="647166"/>
                </a:lnTo>
                <a:lnTo>
                  <a:pt x="374408" y="643407"/>
                </a:lnTo>
                <a:lnTo>
                  <a:pt x="422795" y="632383"/>
                </a:lnTo>
                <a:lnTo>
                  <a:pt x="468223" y="614451"/>
                </a:lnTo>
                <a:lnTo>
                  <a:pt x="510171" y="590003"/>
                </a:lnTo>
                <a:lnTo>
                  <a:pt x="542721" y="563727"/>
                </a:lnTo>
                <a:lnTo>
                  <a:pt x="324459" y="563727"/>
                </a:lnTo>
                <a:lnTo>
                  <a:pt x="276821" y="558520"/>
                </a:lnTo>
                <a:lnTo>
                  <a:pt x="232803" y="543712"/>
                </a:lnTo>
                <a:lnTo>
                  <a:pt x="193268" y="520534"/>
                </a:lnTo>
                <a:lnTo>
                  <a:pt x="159042" y="490194"/>
                </a:lnTo>
                <a:lnTo>
                  <a:pt x="130949" y="453948"/>
                </a:lnTo>
                <a:lnTo>
                  <a:pt x="109855" y="412991"/>
                </a:lnTo>
                <a:lnTo>
                  <a:pt x="96583" y="368566"/>
                </a:lnTo>
                <a:lnTo>
                  <a:pt x="91973" y="321881"/>
                </a:lnTo>
                <a:lnTo>
                  <a:pt x="96583" y="274383"/>
                </a:lnTo>
                <a:lnTo>
                  <a:pt x="109880" y="229882"/>
                </a:lnTo>
                <a:lnTo>
                  <a:pt x="131038" y="189395"/>
                </a:lnTo>
                <a:lnTo>
                  <a:pt x="159245" y="153974"/>
                </a:lnTo>
                <a:lnTo>
                  <a:pt x="193675" y="124637"/>
                </a:lnTo>
                <a:lnTo>
                  <a:pt x="233514" y="102412"/>
                </a:lnTo>
                <a:lnTo>
                  <a:pt x="277952" y="88328"/>
                </a:lnTo>
                <a:lnTo>
                  <a:pt x="326148" y="83400"/>
                </a:lnTo>
                <a:lnTo>
                  <a:pt x="545617" y="83400"/>
                </a:lnTo>
                <a:lnTo>
                  <a:pt x="516928" y="60667"/>
                </a:lnTo>
                <a:lnTo>
                  <a:pt x="473316" y="34836"/>
                </a:lnTo>
                <a:lnTo>
                  <a:pt x="425488" y="15798"/>
                </a:lnTo>
                <a:lnTo>
                  <a:pt x="375246" y="4025"/>
                </a:lnTo>
                <a:lnTo>
                  <a:pt x="324459" y="0"/>
                </a:lnTo>
                <a:close/>
              </a:path>
            </a:pathLst>
          </a:custGeom>
          <a:solidFill>
            <a:srgbClr val="0099A8"/>
          </a:solidFill>
        </p:spPr>
        <p:txBody>
          <a:bodyPr wrap="square" lIns="0" tIns="0" rIns="0" bIns="0" rtlCol="0"/>
          <a:lstStyle/>
          <a:p>
            <a:endParaRPr/>
          </a:p>
        </p:txBody>
      </p:sp>
      <p:sp>
        <p:nvSpPr>
          <p:cNvPr id="12" name="object 12"/>
          <p:cNvSpPr/>
          <p:nvPr/>
        </p:nvSpPr>
        <p:spPr>
          <a:xfrm>
            <a:off x="5047345" y="3038420"/>
            <a:ext cx="285750" cy="83185"/>
          </a:xfrm>
          <a:custGeom>
            <a:avLst/>
            <a:gdLst/>
            <a:ahLst/>
            <a:cxnLst/>
            <a:rect l="l" t="t" r="r" b="b"/>
            <a:pathLst>
              <a:path w="285750" h="83185">
                <a:moveTo>
                  <a:pt x="285280" y="0"/>
                </a:moveTo>
                <a:lnTo>
                  <a:pt x="172008" y="0"/>
                </a:lnTo>
                <a:lnTo>
                  <a:pt x="136512" y="33870"/>
                </a:lnTo>
                <a:lnTo>
                  <a:pt x="94945" y="59931"/>
                </a:lnTo>
                <a:lnTo>
                  <a:pt x="48907" y="76669"/>
                </a:lnTo>
                <a:lnTo>
                  <a:pt x="0" y="82575"/>
                </a:lnTo>
                <a:lnTo>
                  <a:pt x="218262" y="82575"/>
                </a:lnTo>
                <a:lnTo>
                  <a:pt x="223634" y="78232"/>
                </a:lnTo>
                <a:lnTo>
                  <a:pt x="257009" y="41821"/>
                </a:lnTo>
                <a:lnTo>
                  <a:pt x="285280" y="0"/>
                </a:lnTo>
                <a:close/>
              </a:path>
            </a:pathLst>
          </a:custGeom>
          <a:solidFill>
            <a:srgbClr val="0099A8"/>
          </a:solidFill>
        </p:spPr>
        <p:txBody>
          <a:bodyPr wrap="square" lIns="0" tIns="0" rIns="0" bIns="0" rtlCol="0"/>
          <a:lstStyle/>
          <a:p>
            <a:endParaRPr/>
          </a:p>
        </p:txBody>
      </p:sp>
      <p:sp>
        <p:nvSpPr>
          <p:cNvPr id="13" name="object 13"/>
          <p:cNvSpPr/>
          <p:nvPr/>
        </p:nvSpPr>
        <p:spPr>
          <a:xfrm>
            <a:off x="5049034" y="2640672"/>
            <a:ext cx="288290" cy="88265"/>
          </a:xfrm>
          <a:custGeom>
            <a:avLst/>
            <a:gdLst/>
            <a:ahLst/>
            <a:cxnLst/>
            <a:rect l="l" t="t" r="r" b="b"/>
            <a:pathLst>
              <a:path w="288289" h="88264">
                <a:moveTo>
                  <a:pt x="219468" y="0"/>
                </a:moveTo>
                <a:lnTo>
                  <a:pt x="0" y="0"/>
                </a:lnTo>
                <a:lnTo>
                  <a:pt x="52349" y="6108"/>
                </a:lnTo>
                <a:lnTo>
                  <a:pt x="98793" y="23596"/>
                </a:lnTo>
                <a:lnTo>
                  <a:pt x="140131" y="51193"/>
                </a:lnTo>
                <a:lnTo>
                  <a:pt x="177139" y="87642"/>
                </a:lnTo>
                <a:lnTo>
                  <a:pt x="287845" y="87642"/>
                </a:lnTo>
                <a:lnTo>
                  <a:pt x="267766" y="55219"/>
                </a:lnTo>
                <a:lnTo>
                  <a:pt x="246024" y="26758"/>
                </a:lnTo>
                <a:lnTo>
                  <a:pt x="220916" y="1142"/>
                </a:lnTo>
                <a:lnTo>
                  <a:pt x="219468" y="0"/>
                </a:lnTo>
                <a:close/>
              </a:path>
            </a:pathLst>
          </a:custGeom>
          <a:solidFill>
            <a:srgbClr val="0099A8"/>
          </a:solidFill>
        </p:spPr>
        <p:txBody>
          <a:bodyPr wrap="square" lIns="0" tIns="0" rIns="0" bIns="0" rtlCol="0"/>
          <a:lstStyle/>
          <a:p>
            <a:endParaRPr/>
          </a:p>
        </p:txBody>
      </p:sp>
      <p:sp>
        <p:nvSpPr>
          <p:cNvPr id="14" name="object 14"/>
          <p:cNvSpPr/>
          <p:nvPr/>
        </p:nvSpPr>
        <p:spPr>
          <a:xfrm>
            <a:off x="5364477" y="2732532"/>
            <a:ext cx="198120" cy="474345"/>
          </a:xfrm>
          <a:custGeom>
            <a:avLst/>
            <a:gdLst/>
            <a:ahLst/>
            <a:cxnLst/>
            <a:rect l="l" t="t" r="r" b="b"/>
            <a:pathLst>
              <a:path w="198120" h="474344">
                <a:moveTo>
                  <a:pt x="79908" y="0"/>
                </a:moveTo>
                <a:lnTo>
                  <a:pt x="0" y="0"/>
                </a:lnTo>
                <a:lnTo>
                  <a:pt x="0" y="473837"/>
                </a:lnTo>
                <a:lnTo>
                  <a:pt x="85674" y="473837"/>
                </a:lnTo>
                <a:lnTo>
                  <a:pt x="85674" y="222237"/>
                </a:lnTo>
                <a:lnTo>
                  <a:pt x="87858" y="189611"/>
                </a:lnTo>
                <a:lnTo>
                  <a:pt x="111048" y="127762"/>
                </a:lnTo>
                <a:lnTo>
                  <a:pt x="149859" y="100355"/>
                </a:lnTo>
                <a:lnTo>
                  <a:pt x="197700" y="90195"/>
                </a:lnTo>
                <a:lnTo>
                  <a:pt x="197700" y="55333"/>
                </a:lnTo>
                <a:lnTo>
                  <a:pt x="79908" y="55333"/>
                </a:lnTo>
                <a:lnTo>
                  <a:pt x="79908" y="0"/>
                </a:lnTo>
                <a:close/>
              </a:path>
            </a:pathLst>
          </a:custGeom>
          <a:solidFill>
            <a:srgbClr val="0099A8"/>
          </a:solidFill>
        </p:spPr>
        <p:txBody>
          <a:bodyPr wrap="square" lIns="0" tIns="0" rIns="0" bIns="0" rtlCol="0"/>
          <a:lstStyle/>
          <a:p>
            <a:endParaRPr/>
          </a:p>
        </p:txBody>
      </p:sp>
      <p:sp>
        <p:nvSpPr>
          <p:cNvPr id="15" name="object 15"/>
          <p:cNvSpPr/>
          <p:nvPr/>
        </p:nvSpPr>
        <p:spPr>
          <a:xfrm>
            <a:off x="5446045" y="2733906"/>
            <a:ext cx="116205" cy="53975"/>
          </a:xfrm>
          <a:custGeom>
            <a:avLst/>
            <a:gdLst/>
            <a:ahLst/>
            <a:cxnLst/>
            <a:rect l="l" t="t" r="r" b="b"/>
            <a:pathLst>
              <a:path w="116204" h="53975">
                <a:moveTo>
                  <a:pt x="116128" y="0"/>
                </a:moveTo>
                <a:lnTo>
                  <a:pt x="82461" y="3530"/>
                </a:lnTo>
                <a:lnTo>
                  <a:pt x="51269" y="12661"/>
                </a:lnTo>
                <a:lnTo>
                  <a:pt x="23469" y="28956"/>
                </a:lnTo>
                <a:lnTo>
                  <a:pt x="0" y="53962"/>
                </a:lnTo>
                <a:lnTo>
                  <a:pt x="116128" y="53962"/>
                </a:lnTo>
                <a:lnTo>
                  <a:pt x="116128" y="0"/>
                </a:lnTo>
                <a:close/>
              </a:path>
            </a:pathLst>
          </a:custGeom>
          <a:solidFill>
            <a:srgbClr val="0099A8"/>
          </a:solidFill>
        </p:spPr>
        <p:txBody>
          <a:bodyPr wrap="square" lIns="0" tIns="0" rIns="0" bIns="0" rtlCol="0"/>
          <a:lstStyle/>
          <a:p>
            <a:endParaRPr/>
          </a:p>
        </p:txBody>
      </p:sp>
      <p:sp>
        <p:nvSpPr>
          <p:cNvPr id="16" name="object 16"/>
          <p:cNvSpPr/>
          <p:nvPr/>
        </p:nvSpPr>
        <p:spPr>
          <a:xfrm>
            <a:off x="5558031" y="2734055"/>
            <a:ext cx="484505" cy="483234"/>
          </a:xfrm>
          <a:custGeom>
            <a:avLst/>
            <a:gdLst/>
            <a:ahLst/>
            <a:cxnLst/>
            <a:rect l="l" t="t" r="r" b="b"/>
            <a:pathLst>
              <a:path w="484504" h="483235">
                <a:moveTo>
                  <a:pt x="242239" y="0"/>
                </a:moveTo>
                <a:lnTo>
                  <a:pt x="192087" y="4762"/>
                </a:lnTo>
                <a:lnTo>
                  <a:pt x="145986" y="18491"/>
                </a:lnTo>
                <a:lnTo>
                  <a:pt x="104762" y="40373"/>
                </a:lnTo>
                <a:lnTo>
                  <a:pt x="69202" y="69596"/>
                </a:lnTo>
                <a:lnTo>
                  <a:pt x="40144" y="105346"/>
                </a:lnTo>
                <a:lnTo>
                  <a:pt x="18376" y="146812"/>
                </a:lnTo>
                <a:lnTo>
                  <a:pt x="4724" y="193167"/>
                </a:lnTo>
                <a:lnTo>
                  <a:pt x="0" y="243611"/>
                </a:lnTo>
                <a:lnTo>
                  <a:pt x="4787" y="293624"/>
                </a:lnTo>
                <a:lnTo>
                  <a:pt x="18618" y="339394"/>
                </a:lnTo>
                <a:lnTo>
                  <a:pt x="40576" y="380174"/>
                </a:lnTo>
                <a:lnTo>
                  <a:pt x="69824" y="415226"/>
                </a:lnTo>
                <a:lnTo>
                  <a:pt x="105486" y="443788"/>
                </a:lnTo>
                <a:lnTo>
                  <a:pt x="146685" y="465112"/>
                </a:lnTo>
                <a:lnTo>
                  <a:pt x="192557" y="478459"/>
                </a:lnTo>
                <a:lnTo>
                  <a:pt x="242239" y="483069"/>
                </a:lnTo>
                <a:lnTo>
                  <a:pt x="288353" y="477926"/>
                </a:lnTo>
                <a:lnTo>
                  <a:pt x="331139" y="462457"/>
                </a:lnTo>
                <a:lnTo>
                  <a:pt x="368198" y="436575"/>
                </a:lnTo>
                <a:lnTo>
                  <a:pt x="393865" y="404342"/>
                </a:lnTo>
                <a:lnTo>
                  <a:pt x="241414" y="404342"/>
                </a:lnTo>
                <a:lnTo>
                  <a:pt x="191681" y="395808"/>
                </a:lnTo>
                <a:lnTo>
                  <a:pt x="148869" y="372275"/>
                </a:lnTo>
                <a:lnTo>
                  <a:pt x="115341" y="336854"/>
                </a:lnTo>
                <a:lnTo>
                  <a:pt x="93497" y="292646"/>
                </a:lnTo>
                <a:lnTo>
                  <a:pt x="85674" y="242747"/>
                </a:lnTo>
                <a:lnTo>
                  <a:pt x="90982" y="199529"/>
                </a:lnTo>
                <a:lnTo>
                  <a:pt x="106133" y="160451"/>
                </a:lnTo>
                <a:lnTo>
                  <a:pt x="129971" y="127177"/>
                </a:lnTo>
                <a:lnTo>
                  <a:pt x="161366" y="101358"/>
                </a:lnTo>
                <a:lnTo>
                  <a:pt x="199174" y="84645"/>
                </a:lnTo>
                <a:lnTo>
                  <a:pt x="242239" y="78701"/>
                </a:lnTo>
                <a:lnTo>
                  <a:pt x="484492" y="78701"/>
                </a:lnTo>
                <a:lnTo>
                  <a:pt x="484492" y="77050"/>
                </a:lnTo>
                <a:lnTo>
                  <a:pt x="397154" y="77050"/>
                </a:lnTo>
                <a:lnTo>
                  <a:pt x="367271" y="42989"/>
                </a:lnTo>
                <a:lnTo>
                  <a:pt x="329895" y="18948"/>
                </a:lnTo>
                <a:lnTo>
                  <a:pt x="287426" y="4699"/>
                </a:lnTo>
                <a:lnTo>
                  <a:pt x="242239" y="0"/>
                </a:lnTo>
                <a:close/>
              </a:path>
            </a:pathLst>
          </a:custGeom>
          <a:solidFill>
            <a:srgbClr val="0099A8"/>
          </a:solidFill>
        </p:spPr>
        <p:txBody>
          <a:bodyPr wrap="square" lIns="0" tIns="0" rIns="0" bIns="0" rtlCol="0"/>
          <a:lstStyle/>
          <a:p>
            <a:endParaRPr/>
          </a:p>
        </p:txBody>
      </p:sp>
      <p:sp>
        <p:nvSpPr>
          <p:cNvPr id="17" name="object 17"/>
          <p:cNvSpPr/>
          <p:nvPr/>
        </p:nvSpPr>
        <p:spPr>
          <a:xfrm>
            <a:off x="5956833" y="3134258"/>
            <a:ext cx="85725" cy="83185"/>
          </a:xfrm>
          <a:custGeom>
            <a:avLst/>
            <a:gdLst/>
            <a:ahLst/>
            <a:cxnLst/>
            <a:rect l="l" t="t" r="r" b="b"/>
            <a:pathLst>
              <a:path w="85725" h="83185">
                <a:moveTo>
                  <a:pt x="85699" y="0"/>
                </a:moveTo>
                <a:lnTo>
                  <a:pt x="0" y="0"/>
                </a:lnTo>
                <a:lnTo>
                  <a:pt x="0" y="82829"/>
                </a:lnTo>
                <a:lnTo>
                  <a:pt x="85699" y="82829"/>
                </a:lnTo>
                <a:lnTo>
                  <a:pt x="85699" y="0"/>
                </a:lnTo>
                <a:close/>
              </a:path>
            </a:pathLst>
          </a:custGeom>
          <a:solidFill>
            <a:srgbClr val="0099A8"/>
          </a:solidFill>
        </p:spPr>
        <p:txBody>
          <a:bodyPr wrap="square" lIns="0" tIns="0" rIns="0" bIns="0" rtlCol="0"/>
          <a:lstStyle/>
          <a:p>
            <a:endParaRPr/>
          </a:p>
        </p:txBody>
      </p:sp>
      <p:sp>
        <p:nvSpPr>
          <p:cNvPr id="18" name="object 18"/>
          <p:cNvSpPr/>
          <p:nvPr/>
        </p:nvSpPr>
        <p:spPr>
          <a:xfrm>
            <a:off x="5799452" y="2812763"/>
            <a:ext cx="243204" cy="325755"/>
          </a:xfrm>
          <a:custGeom>
            <a:avLst/>
            <a:gdLst/>
            <a:ahLst/>
            <a:cxnLst/>
            <a:rect l="l" t="t" r="r" b="b"/>
            <a:pathLst>
              <a:path w="243204" h="325755">
                <a:moveTo>
                  <a:pt x="243077" y="0"/>
                </a:moveTo>
                <a:lnTo>
                  <a:pt x="825" y="0"/>
                </a:lnTo>
                <a:lnTo>
                  <a:pt x="44869" y="5765"/>
                </a:lnTo>
                <a:lnTo>
                  <a:pt x="83223" y="22098"/>
                </a:lnTo>
                <a:lnTo>
                  <a:pt x="114846" y="47536"/>
                </a:lnTo>
                <a:lnTo>
                  <a:pt x="138709" y="80645"/>
                </a:lnTo>
                <a:lnTo>
                  <a:pt x="153784" y="119964"/>
                </a:lnTo>
                <a:lnTo>
                  <a:pt x="159029" y="164045"/>
                </a:lnTo>
                <a:lnTo>
                  <a:pt x="151028" y="214922"/>
                </a:lnTo>
                <a:lnTo>
                  <a:pt x="128689" y="259232"/>
                </a:lnTo>
                <a:lnTo>
                  <a:pt x="94437" y="294297"/>
                </a:lnTo>
                <a:lnTo>
                  <a:pt x="50723" y="317334"/>
                </a:lnTo>
                <a:lnTo>
                  <a:pt x="0" y="325628"/>
                </a:lnTo>
                <a:lnTo>
                  <a:pt x="152438" y="325628"/>
                </a:lnTo>
                <a:lnTo>
                  <a:pt x="155740" y="321487"/>
                </a:lnTo>
                <a:lnTo>
                  <a:pt x="243077" y="321487"/>
                </a:lnTo>
                <a:lnTo>
                  <a:pt x="243077" y="0"/>
                </a:lnTo>
                <a:close/>
              </a:path>
            </a:pathLst>
          </a:custGeom>
          <a:solidFill>
            <a:srgbClr val="0099A8"/>
          </a:solidFill>
        </p:spPr>
        <p:txBody>
          <a:bodyPr wrap="square" lIns="0" tIns="0" rIns="0" bIns="0" rtlCol="0"/>
          <a:lstStyle/>
          <a:p>
            <a:endParaRPr/>
          </a:p>
        </p:txBody>
      </p:sp>
      <p:sp>
        <p:nvSpPr>
          <p:cNvPr id="19" name="object 19"/>
          <p:cNvSpPr/>
          <p:nvPr/>
        </p:nvSpPr>
        <p:spPr>
          <a:xfrm>
            <a:off x="5956833" y="2734475"/>
            <a:ext cx="85725" cy="76835"/>
          </a:xfrm>
          <a:custGeom>
            <a:avLst/>
            <a:gdLst/>
            <a:ahLst/>
            <a:cxnLst/>
            <a:rect l="l" t="t" r="r" b="b"/>
            <a:pathLst>
              <a:path w="85725" h="76835">
                <a:moveTo>
                  <a:pt x="85699" y="0"/>
                </a:moveTo>
                <a:lnTo>
                  <a:pt x="0" y="0"/>
                </a:lnTo>
                <a:lnTo>
                  <a:pt x="0" y="76631"/>
                </a:lnTo>
                <a:lnTo>
                  <a:pt x="85699" y="76631"/>
                </a:lnTo>
                <a:lnTo>
                  <a:pt x="85699" y="0"/>
                </a:lnTo>
                <a:close/>
              </a:path>
            </a:pathLst>
          </a:custGeom>
          <a:solidFill>
            <a:srgbClr val="0099A8"/>
          </a:solidFill>
        </p:spPr>
        <p:txBody>
          <a:bodyPr wrap="square" lIns="0" tIns="0" rIns="0" bIns="0" rtlCol="0"/>
          <a:lstStyle/>
          <a:p>
            <a:endParaRPr/>
          </a:p>
        </p:txBody>
      </p:sp>
      <p:sp>
        <p:nvSpPr>
          <p:cNvPr id="20" name="object 20"/>
          <p:cNvSpPr/>
          <p:nvPr/>
        </p:nvSpPr>
        <p:spPr>
          <a:xfrm>
            <a:off x="6141720" y="2732532"/>
            <a:ext cx="0" cy="484505"/>
          </a:xfrm>
          <a:custGeom>
            <a:avLst/>
            <a:gdLst/>
            <a:ahLst/>
            <a:cxnLst/>
            <a:rect l="l" t="t" r="r" b="b"/>
            <a:pathLst>
              <a:path h="484505">
                <a:moveTo>
                  <a:pt x="0" y="0"/>
                </a:moveTo>
                <a:lnTo>
                  <a:pt x="0" y="484187"/>
                </a:lnTo>
              </a:path>
            </a:pathLst>
          </a:custGeom>
          <a:ln w="85344">
            <a:solidFill>
              <a:srgbClr val="0099A8"/>
            </a:solidFill>
          </a:ln>
        </p:spPr>
        <p:txBody>
          <a:bodyPr wrap="square" lIns="0" tIns="0" rIns="0" bIns="0" rtlCol="0"/>
          <a:lstStyle/>
          <a:p>
            <a:endParaRPr/>
          </a:p>
        </p:txBody>
      </p:sp>
      <p:sp>
        <p:nvSpPr>
          <p:cNvPr id="21" name="object 21"/>
          <p:cNvSpPr/>
          <p:nvPr/>
        </p:nvSpPr>
        <p:spPr>
          <a:xfrm>
            <a:off x="6099047" y="2592323"/>
            <a:ext cx="85725" cy="79375"/>
          </a:xfrm>
          <a:custGeom>
            <a:avLst/>
            <a:gdLst/>
            <a:ahLst/>
            <a:cxnLst/>
            <a:rect l="l" t="t" r="r" b="b"/>
            <a:pathLst>
              <a:path w="85725" h="79375">
                <a:moveTo>
                  <a:pt x="85293" y="0"/>
                </a:moveTo>
                <a:lnTo>
                  <a:pt x="0" y="0"/>
                </a:lnTo>
                <a:lnTo>
                  <a:pt x="0" y="79082"/>
                </a:lnTo>
                <a:lnTo>
                  <a:pt x="85293" y="79082"/>
                </a:lnTo>
                <a:lnTo>
                  <a:pt x="85293" y="0"/>
                </a:lnTo>
                <a:close/>
              </a:path>
            </a:pathLst>
          </a:custGeom>
          <a:solidFill>
            <a:srgbClr val="0099A8"/>
          </a:solidFill>
        </p:spPr>
        <p:txBody>
          <a:bodyPr wrap="square" lIns="0" tIns="0" rIns="0" bIns="0" rtlCol="0"/>
          <a:lstStyle/>
          <a:p>
            <a:endParaRPr/>
          </a:p>
        </p:txBody>
      </p:sp>
      <p:sp>
        <p:nvSpPr>
          <p:cNvPr id="22" name="object 22"/>
          <p:cNvSpPr/>
          <p:nvPr/>
        </p:nvSpPr>
        <p:spPr>
          <a:xfrm>
            <a:off x="7459984" y="2732532"/>
            <a:ext cx="427355" cy="478790"/>
          </a:xfrm>
          <a:custGeom>
            <a:avLst/>
            <a:gdLst/>
            <a:ahLst/>
            <a:cxnLst/>
            <a:rect l="l" t="t" r="r" b="b"/>
            <a:pathLst>
              <a:path w="427354" h="478789">
                <a:moveTo>
                  <a:pt x="246100" y="0"/>
                </a:moveTo>
                <a:lnTo>
                  <a:pt x="197713" y="4660"/>
                </a:lnTo>
                <a:lnTo>
                  <a:pt x="152095" y="18110"/>
                </a:lnTo>
                <a:lnTo>
                  <a:pt x="110363" y="39497"/>
                </a:lnTo>
                <a:lnTo>
                  <a:pt x="73660" y="67983"/>
                </a:lnTo>
                <a:lnTo>
                  <a:pt x="43141" y="102743"/>
                </a:lnTo>
                <a:lnTo>
                  <a:pt x="19926" y="142925"/>
                </a:lnTo>
                <a:lnTo>
                  <a:pt x="5168" y="187706"/>
                </a:lnTo>
                <a:lnTo>
                  <a:pt x="0" y="236245"/>
                </a:lnTo>
                <a:lnTo>
                  <a:pt x="5067" y="285267"/>
                </a:lnTo>
                <a:lnTo>
                  <a:pt x="19583" y="330822"/>
                </a:lnTo>
                <a:lnTo>
                  <a:pt x="42494" y="371944"/>
                </a:lnTo>
                <a:lnTo>
                  <a:pt x="72745" y="407708"/>
                </a:lnTo>
                <a:lnTo>
                  <a:pt x="109283" y="437159"/>
                </a:lnTo>
                <a:lnTo>
                  <a:pt x="151053" y="459359"/>
                </a:lnTo>
                <a:lnTo>
                  <a:pt x="197015" y="473379"/>
                </a:lnTo>
                <a:lnTo>
                  <a:pt x="246100" y="478256"/>
                </a:lnTo>
                <a:lnTo>
                  <a:pt x="296354" y="473240"/>
                </a:lnTo>
                <a:lnTo>
                  <a:pt x="342849" y="458927"/>
                </a:lnTo>
                <a:lnTo>
                  <a:pt x="384683" y="436372"/>
                </a:lnTo>
                <a:lnTo>
                  <a:pt x="420941" y="406666"/>
                </a:lnTo>
                <a:lnTo>
                  <a:pt x="426237" y="400304"/>
                </a:lnTo>
                <a:lnTo>
                  <a:pt x="246100" y="400304"/>
                </a:lnTo>
                <a:lnTo>
                  <a:pt x="203339" y="394487"/>
                </a:lnTo>
                <a:lnTo>
                  <a:pt x="164985" y="378104"/>
                </a:lnTo>
                <a:lnTo>
                  <a:pt x="132524" y="352729"/>
                </a:lnTo>
                <a:lnTo>
                  <a:pt x="107467" y="319976"/>
                </a:lnTo>
                <a:lnTo>
                  <a:pt x="91338" y="281444"/>
                </a:lnTo>
                <a:lnTo>
                  <a:pt x="85623" y="238721"/>
                </a:lnTo>
                <a:lnTo>
                  <a:pt x="93776" y="187972"/>
                </a:lnTo>
                <a:lnTo>
                  <a:pt x="116509" y="143840"/>
                </a:lnTo>
                <a:lnTo>
                  <a:pt x="151206" y="109004"/>
                </a:lnTo>
                <a:lnTo>
                  <a:pt x="195275" y="86144"/>
                </a:lnTo>
                <a:lnTo>
                  <a:pt x="246100" y="77927"/>
                </a:lnTo>
                <a:lnTo>
                  <a:pt x="427266" y="77927"/>
                </a:lnTo>
                <a:lnTo>
                  <a:pt x="419100" y="68491"/>
                </a:lnTo>
                <a:lnTo>
                  <a:pt x="382524" y="39789"/>
                </a:lnTo>
                <a:lnTo>
                  <a:pt x="340779" y="18249"/>
                </a:lnTo>
                <a:lnTo>
                  <a:pt x="294944" y="4698"/>
                </a:lnTo>
                <a:lnTo>
                  <a:pt x="246100" y="0"/>
                </a:lnTo>
                <a:close/>
              </a:path>
            </a:pathLst>
          </a:custGeom>
          <a:solidFill>
            <a:srgbClr val="FD671A"/>
          </a:solidFill>
        </p:spPr>
        <p:txBody>
          <a:bodyPr wrap="square" lIns="0" tIns="0" rIns="0" bIns="0" rtlCol="0"/>
          <a:lstStyle/>
          <a:p>
            <a:endParaRPr/>
          </a:p>
        </p:txBody>
      </p:sp>
      <p:sp>
        <p:nvSpPr>
          <p:cNvPr id="23" name="object 23"/>
          <p:cNvSpPr/>
          <p:nvPr/>
        </p:nvSpPr>
        <p:spPr>
          <a:xfrm>
            <a:off x="7706084" y="2810455"/>
            <a:ext cx="246379" cy="322580"/>
          </a:xfrm>
          <a:custGeom>
            <a:avLst/>
            <a:gdLst/>
            <a:ahLst/>
            <a:cxnLst/>
            <a:rect l="l" t="t" r="r" b="b"/>
            <a:pathLst>
              <a:path w="246379" h="322580">
                <a:moveTo>
                  <a:pt x="181165" y="0"/>
                </a:moveTo>
                <a:lnTo>
                  <a:pt x="0" y="0"/>
                </a:lnTo>
                <a:lnTo>
                  <a:pt x="50812" y="8128"/>
                </a:lnTo>
                <a:lnTo>
                  <a:pt x="94856" y="30784"/>
                </a:lnTo>
                <a:lnTo>
                  <a:pt x="129552" y="65379"/>
                </a:lnTo>
                <a:lnTo>
                  <a:pt x="152285" y="109308"/>
                </a:lnTo>
                <a:lnTo>
                  <a:pt x="160439" y="159969"/>
                </a:lnTo>
                <a:lnTo>
                  <a:pt x="154787" y="202768"/>
                </a:lnTo>
                <a:lnTo>
                  <a:pt x="138772" y="241452"/>
                </a:lnTo>
                <a:lnTo>
                  <a:pt x="113855" y="274396"/>
                </a:lnTo>
                <a:lnTo>
                  <a:pt x="81457" y="299961"/>
                </a:lnTo>
                <a:lnTo>
                  <a:pt x="43027" y="316509"/>
                </a:lnTo>
                <a:lnTo>
                  <a:pt x="0" y="322389"/>
                </a:lnTo>
                <a:lnTo>
                  <a:pt x="180136" y="322389"/>
                </a:lnTo>
                <a:lnTo>
                  <a:pt x="204622" y="292976"/>
                </a:lnTo>
                <a:lnTo>
                  <a:pt x="227012" y="252196"/>
                </a:lnTo>
                <a:lnTo>
                  <a:pt x="241109" y="207505"/>
                </a:lnTo>
                <a:lnTo>
                  <a:pt x="246024" y="159969"/>
                </a:lnTo>
                <a:lnTo>
                  <a:pt x="240918" y="111125"/>
                </a:lnTo>
                <a:lnTo>
                  <a:pt x="226326" y="66040"/>
                </a:lnTo>
                <a:lnTo>
                  <a:pt x="203326" y="25577"/>
                </a:lnTo>
                <a:lnTo>
                  <a:pt x="181165" y="0"/>
                </a:lnTo>
                <a:close/>
              </a:path>
            </a:pathLst>
          </a:custGeom>
          <a:solidFill>
            <a:srgbClr val="FD671A"/>
          </a:solidFill>
        </p:spPr>
        <p:txBody>
          <a:bodyPr wrap="square" lIns="0" tIns="0" rIns="0" bIns="0" rtlCol="0"/>
          <a:lstStyle/>
          <a:p>
            <a:endParaRPr/>
          </a:p>
        </p:txBody>
      </p:sp>
      <p:sp>
        <p:nvSpPr>
          <p:cNvPr id="24" name="object 24"/>
          <p:cNvSpPr/>
          <p:nvPr/>
        </p:nvSpPr>
        <p:spPr>
          <a:xfrm>
            <a:off x="7985765" y="2732532"/>
            <a:ext cx="427355" cy="478790"/>
          </a:xfrm>
          <a:custGeom>
            <a:avLst/>
            <a:gdLst/>
            <a:ahLst/>
            <a:cxnLst/>
            <a:rect l="l" t="t" r="r" b="b"/>
            <a:pathLst>
              <a:path w="427354" h="478789">
                <a:moveTo>
                  <a:pt x="246037" y="0"/>
                </a:moveTo>
                <a:lnTo>
                  <a:pt x="197662" y="4660"/>
                </a:lnTo>
                <a:lnTo>
                  <a:pt x="152057" y="18110"/>
                </a:lnTo>
                <a:lnTo>
                  <a:pt x="110337" y="39497"/>
                </a:lnTo>
                <a:lnTo>
                  <a:pt x="73647" y="67983"/>
                </a:lnTo>
                <a:lnTo>
                  <a:pt x="43129" y="102743"/>
                </a:lnTo>
                <a:lnTo>
                  <a:pt x="19926" y="142925"/>
                </a:lnTo>
                <a:lnTo>
                  <a:pt x="5168" y="187706"/>
                </a:lnTo>
                <a:lnTo>
                  <a:pt x="0" y="236245"/>
                </a:lnTo>
                <a:lnTo>
                  <a:pt x="5067" y="285267"/>
                </a:lnTo>
                <a:lnTo>
                  <a:pt x="19583" y="330822"/>
                </a:lnTo>
                <a:lnTo>
                  <a:pt x="42481" y="371944"/>
                </a:lnTo>
                <a:lnTo>
                  <a:pt x="72732" y="407708"/>
                </a:lnTo>
                <a:lnTo>
                  <a:pt x="109258" y="437159"/>
                </a:lnTo>
                <a:lnTo>
                  <a:pt x="151015" y="459359"/>
                </a:lnTo>
                <a:lnTo>
                  <a:pt x="196964" y="473379"/>
                </a:lnTo>
                <a:lnTo>
                  <a:pt x="246037" y="478256"/>
                </a:lnTo>
                <a:lnTo>
                  <a:pt x="296291" y="473240"/>
                </a:lnTo>
                <a:lnTo>
                  <a:pt x="342798" y="458927"/>
                </a:lnTo>
                <a:lnTo>
                  <a:pt x="384632" y="436372"/>
                </a:lnTo>
                <a:lnTo>
                  <a:pt x="420890" y="406666"/>
                </a:lnTo>
                <a:lnTo>
                  <a:pt x="426186" y="400304"/>
                </a:lnTo>
                <a:lnTo>
                  <a:pt x="246037" y="400304"/>
                </a:lnTo>
                <a:lnTo>
                  <a:pt x="203288" y="394487"/>
                </a:lnTo>
                <a:lnTo>
                  <a:pt x="164934" y="378104"/>
                </a:lnTo>
                <a:lnTo>
                  <a:pt x="132473" y="352729"/>
                </a:lnTo>
                <a:lnTo>
                  <a:pt x="107416" y="319976"/>
                </a:lnTo>
                <a:lnTo>
                  <a:pt x="91287" y="281444"/>
                </a:lnTo>
                <a:lnTo>
                  <a:pt x="85572" y="238721"/>
                </a:lnTo>
                <a:lnTo>
                  <a:pt x="93726" y="187972"/>
                </a:lnTo>
                <a:lnTo>
                  <a:pt x="116459" y="143840"/>
                </a:lnTo>
                <a:lnTo>
                  <a:pt x="151155" y="109004"/>
                </a:lnTo>
                <a:lnTo>
                  <a:pt x="195224" y="86144"/>
                </a:lnTo>
                <a:lnTo>
                  <a:pt x="246037" y="77927"/>
                </a:lnTo>
                <a:lnTo>
                  <a:pt x="427228" y="77927"/>
                </a:lnTo>
                <a:lnTo>
                  <a:pt x="419049" y="68491"/>
                </a:lnTo>
                <a:lnTo>
                  <a:pt x="382473" y="39789"/>
                </a:lnTo>
                <a:lnTo>
                  <a:pt x="340728" y="18249"/>
                </a:lnTo>
                <a:lnTo>
                  <a:pt x="294881" y="4698"/>
                </a:lnTo>
                <a:lnTo>
                  <a:pt x="246037" y="0"/>
                </a:lnTo>
                <a:close/>
              </a:path>
            </a:pathLst>
          </a:custGeom>
          <a:solidFill>
            <a:srgbClr val="FD671A"/>
          </a:solidFill>
        </p:spPr>
        <p:txBody>
          <a:bodyPr wrap="square" lIns="0" tIns="0" rIns="0" bIns="0" rtlCol="0"/>
          <a:lstStyle/>
          <a:p>
            <a:endParaRPr/>
          </a:p>
        </p:txBody>
      </p:sp>
      <p:sp>
        <p:nvSpPr>
          <p:cNvPr id="25" name="object 25"/>
          <p:cNvSpPr/>
          <p:nvPr/>
        </p:nvSpPr>
        <p:spPr>
          <a:xfrm>
            <a:off x="8231798" y="2810455"/>
            <a:ext cx="246379" cy="322580"/>
          </a:xfrm>
          <a:custGeom>
            <a:avLst/>
            <a:gdLst/>
            <a:ahLst/>
            <a:cxnLst/>
            <a:rect l="l" t="t" r="r" b="b"/>
            <a:pathLst>
              <a:path w="246379" h="322580">
                <a:moveTo>
                  <a:pt x="181190" y="0"/>
                </a:moveTo>
                <a:lnTo>
                  <a:pt x="0" y="0"/>
                </a:lnTo>
                <a:lnTo>
                  <a:pt x="50825" y="8128"/>
                </a:lnTo>
                <a:lnTo>
                  <a:pt x="94881" y="30784"/>
                </a:lnTo>
                <a:lnTo>
                  <a:pt x="129590" y="65379"/>
                </a:lnTo>
                <a:lnTo>
                  <a:pt x="152323" y="109308"/>
                </a:lnTo>
                <a:lnTo>
                  <a:pt x="160489" y="159969"/>
                </a:lnTo>
                <a:lnTo>
                  <a:pt x="154825" y="202768"/>
                </a:lnTo>
                <a:lnTo>
                  <a:pt x="138811" y="241452"/>
                </a:lnTo>
                <a:lnTo>
                  <a:pt x="113893" y="274396"/>
                </a:lnTo>
                <a:lnTo>
                  <a:pt x="81483" y="299961"/>
                </a:lnTo>
                <a:lnTo>
                  <a:pt x="43040" y="316509"/>
                </a:lnTo>
                <a:lnTo>
                  <a:pt x="0" y="322389"/>
                </a:lnTo>
                <a:lnTo>
                  <a:pt x="180162" y="322389"/>
                </a:lnTo>
                <a:lnTo>
                  <a:pt x="204647" y="292976"/>
                </a:lnTo>
                <a:lnTo>
                  <a:pt x="227037" y="252196"/>
                </a:lnTo>
                <a:lnTo>
                  <a:pt x="241147" y="207505"/>
                </a:lnTo>
                <a:lnTo>
                  <a:pt x="246049" y="159969"/>
                </a:lnTo>
                <a:lnTo>
                  <a:pt x="240944" y="111125"/>
                </a:lnTo>
                <a:lnTo>
                  <a:pt x="226352" y="66040"/>
                </a:lnTo>
                <a:lnTo>
                  <a:pt x="203352" y="25577"/>
                </a:lnTo>
                <a:lnTo>
                  <a:pt x="181190" y="0"/>
                </a:lnTo>
                <a:close/>
              </a:path>
            </a:pathLst>
          </a:custGeom>
          <a:solidFill>
            <a:srgbClr val="FD671A"/>
          </a:solidFill>
        </p:spPr>
        <p:txBody>
          <a:bodyPr wrap="square" lIns="0" tIns="0" rIns="0" bIns="0" rtlCol="0"/>
          <a:lstStyle/>
          <a:p>
            <a:endParaRPr/>
          </a:p>
        </p:txBody>
      </p:sp>
      <p:sp>
        <p:nvSpPr>
          <p:cNvPr id="26" name="object 26"/>
          <p:cNvSpPr/>
          <p:nvPr/>
        </p:nvSpPr>
        <p:spPr>
          <a:xfrm>
            <a:off x="6224017" y="2727960"/>
            <a:ext cx="537210" cy="888365"/>
          </a:xfrm>
          <a:custGeom>
            <a:avLst/>
            <a:gdLst/>
            <a:ahLst/>
            <a:cxnLst/>
            <a:rect l="l" t="t" r="r" b="b"/>
            <a:pathLst>
              <a:path w="537209" h="888364">
                <a:moveTo>
                  <a:pt x="266382" y="0"/>
                </a:moveTo>
                <a:lnTo>
                  <a:pt x="216242" y="4914"/>
                </a:lnTo>
                <a:lnTo>
                  <a:pt x="169506" y="19011"/>
                </a:lnTo>
                <a:lnTo>
                  <a:pt x="127203" y="41313"/>
                </a:lnTo>
                <a:lnTo>
                  <a:pt x="90335" y="70827"/>
                </a:lnTo>
                <a:lnTo>
                  <a:pt x="59893" y="106603"/>
                </a:lnTo>
                <a:lnTo>
                  <a:pt x="36906" y="147637"/>
                </a:lnTo>
                <a:lnTo>
                  <a:pt x="22364" y="192951"/>
                </a:lnTo>
                <a:lnTo>
                  <a:pt x="17297" y="241579"/>
                </a:lnTo>
                <a:lnTo>
                  <a:pt x="21348" y="285915"/>
                </a:lnTo>
                <a:lnTo>
                  <a:pt x="33248" y="328447"/>
                </a:lnTo>
                <a:lnTo>
                  <a:pt x="52603" y="368211"/>
                </a:lnTo>
                <a:lnTo>
                  <a:pt x="79070" y="404228"/>
                </a:lnTo>
                <a:lnTo>
                  <a:pt x="55219" y="427151"/>
                </a:lnTo>
                <a:lnTo>
                  <a:pt x="36334" y="454418"/>
                </a:lnTo>
                <a:lnTo>
                  <a:pt x="23101" y="484784"/>
                </a:lnTo>
                <a:lnTo>
                  <a:pt x="16230" y="517055"/>
                </a:lnTo>
                <a:lnTo>
                  <a:pt x="15786" y="542772"/>
                </a:lnTo>
                <a:lnTo>
                  <a:pt x="19951" y="566940"/>
                </a:lnTo>
                <a:lnTo>
                  <a:pt x="28549" y="589051"/>
                </a:lnTo>
                <a:lnTo>
                  <a:pt x="41465" y="608558"/>
                </a:lnTo>
                <a:lnTo>
                  <a:pt x="15621" y="646811"/>
                </a:lnTo>
                <a:lnTo>
                  <a:pt x="1701" y="686689"/>
                </a:lnTo>
                <a:lnTo>
                  <a:pt x="0" y="726859"/>
                </a:lnTo>
                <a:lnTo>
                  <a:pt x="10769" y="765975"/>
                </a:lnTo>
                <a:lnTo>
                  <a:pt x="33108" y="801217"/>
                </a:lnTo>
                <a:lnTo>
                  <a:pt x="65557" y="831189"/>
                </a:lnTo>
                <a:lnTo>
                  <a:pt x="107010" y="855395"/>
                </a:lnTo>
                <a:lnTo>
                  <a:pt x="156387" y="873302"/>
                </a:lnTo>
                <a:lnTo>
                  <a:pt x="212559" y="884415"/>
                </a:lnTo>
                <a:lnTo>
                  <a:pt x="274459" y="888238"/>
                </a:lnTo>
                <a:lnTo>
                  <a:pt x="340194" y="884008"/>
                </a:lnTo>
                <a:lnTo>
                  <a:pt x="396417" y="872083"/>
                </a:lnTo>
                <a:lnTo>
                  <a:pt x="443357" y="853541"/>
                </a:lnTo>
                <a:lnTo>
                  <a:pt x="481241" y="829538"/>
                </a:lnTo>
                <a:lnTo>
                  <a:pt x="501548" y="809701"/>
                </a:lnTo>
                <a:lnTo>
                  <a:pt x="274459" y="809701"/>
                </a:lnTo>
                <a:lnTo>
                  <a:pt x="228650" y="806869"/>
                </a:lnTo>
                <a:lnTo>
                  <a:pt x="182803" y="797839"/>
                </a:lnTo>
                <a:lnTo>
                  <a:pt x="140550" y="781710"/>
                </a:lnTo>
                <a:lnTo>
                  <a:pt x="105575" y="757631"/>
                </a:lnTo>
                <a:lnTo>
                  <a:pt x="81534" y="724750"/>
                </a:lnTo>
                <a:lnTo>
                  <a:pt x="74485" y="682028"/>
                </a:lnTo>
                <a:lnTo>
                  <a:pt x="80200" y="661390"/>
                </a:lnTo>
                <a:lnTo>
                  <a:pt x="91948" y="642150"/>
                </a:lnTo>
                <a:lnTo>
                  <a:pt x="250012" y="642150"/>
                </a:lnTo>
                <a:lnTo>
                  <a:pt x="302209" y="631037"/>
                </a:lnTo>
                <a:lnTo>
                  <a:pt x="325361" y="626681"/>
                </a:lnTo>
                <a:lnTo>
                  <a:pt x="348030" y="623658"/>
                </a:lnTo>
                <a:lnTo>
                  <a:pt x="370293" y="622515"/>
                </a:lnTo>
                <a:lnTo>
                  <a:pt x="524078" y="622515"/>
                </a:lnTo>
                <a:lnTo>
                  <a:pt x="497573" y="592645"/>
                </a:lnTo>
                <a:lnTo>
                  <a:pt x="477888" y="580009"/>
                </a:lnTo>
                <a:lnTo>
                  <a:pt x="156159" y="580009"/>
                </a:lnTo>
                <a:lnTo>
                  <a:pt x="134543" y="577037"/>
                </a:lnTo>
                <a:lnTo>
                  <a:pt x="118910" y="569379"/>
                </a:lnTo>
                <a:lnTo>
                  <a:pt x="108305" y="558965"/>
                </a:lnTo>
                <a:lnTo>
                  <a:pt x="101765" y="547712"/>
                </a:lnTo>
                <a:lnTo>
                  <a:pt x="95999" y="523113"/>
                </a:lnTo>
                <a:lnTo>
                  <a:pt x="98183" y="496062"/>
                </a:lnTo>
                <a:lnTo>
                  <a:pt x="107746" y="468972"/>
                </a:lnTo>
                <a:lnTo>
                  <a:pt x="124142" y="444309"/>
                </a:lnTo>
                <a:lnTo>
                  <a:pt x="408736" y="444309"/>
                </a:lnTo>
                <a:lnTo>
                  <a:pt x="442404" y="416890"/>
                </a:lnTo>
                <a:lnTo>
                  <a:pt x="452539" y="404774"/>
                </a:lnTo>
                <a:lnTo>
                  <a:pt x="266382" y="404774"/>
                </a:lnTo>
                <a:lnTo>
                  <a:pt x="216471" y="396570"/>
                </a:lnTo>
                <a:lnTo>
                  <a:pt x="173088" y="373735"/>
                </a:lnTo>
                <a:lnTo>
                  <a:pt x="138874" y="338937"/>
                </a:lnTo>
                <a:lnTo>
                  <a:pt x="116382" y="294792"/>
                </a:lnTo>
                <a:lnTo>
                  <a:pt x="108305" y="244030"/>
                </a:lnTo>
                <a:lnTo>
                  <a:pt x="116382" y="193548"/>
                </a:lnTo>
                <a:lnTo>
                  <a:pt x="138849" y="149669"/>
                </a:lnTo>
                <a:lnTo>
                  <a:pt x="173088" y="115036"/>
                </a:lnTo>
                <a:lnTo>
                  <a:pt x="216471" y="92316"/>
                </a:lnTo>
                <a:lnTo>
                  <a:pt x="266382" y="84150"/>
                </a:lnTo>
                <a:lnTo>
                  <a:pt x="495350" y="84150"/>
                </a:lnTo>
                <a:lnTo>
                  <a:pt x="536638" y="46329"/>
                </a:lnTo>
                <a:lnTo>
                  <a:pt x="412775" y="46329"/>
                </a:lnTo>
                <a:lnTo>
                  <a:pt x="379272" y="26301"/>
                </a:lnTo>
                <a:lnTo>
                  <a:pt x="343369" y="11798"/>
                </a:lnTo>
                <a:lnTo>
                  <a:pt x="305574" y="2971"/>
                </a:lnTo>
                <a:lnTo>
                  <a:pt x="266382" y="0"/>
                </a:lnTo>
                <a:close/>
              </a:path>
            </a:pathLst>
          </a:custGeom>
          <a:solidFill>
            <a:srgbClr val="0099A8"/>
          </a:solidFill>
        </p:spPr>
        <p:txBody>
          <a:bodyPr wrap="square" lIns="0" tIns="0" rIns="0" bIns="0" rtlCol="0"/>
          <a:lstStyle/>
          <a:p>
            <a:endParaRPr/>
          </a:p>
        </p:txBody>
      </p:sp>
      <p:sp>
        <p:nvSpPr>
          <p:cNvPr id="27" name="object 27"/>
          <p:cNvSpPr/>
          <p:nvPr/>
        </p:nvSpPr>
        <p:spPr>
          <a:xfrm>
            <a:off x="6498484" y="3350475"/>
            <a:ext cx="272415" cy="187325"/>
          </a:xfrm>
          <a:custGeom>
            <a:avLst/>
            <a:gdLst/>
            <a:ahLst/>
            <a:cxnLst/>
            <a:rect l="l" t="t" r="r" b="b"/>
            <a:pathLst>
              <a:path w="272415" h="187325">
                <a:moveTo>
                  <a:pt x="249605" y="0"/>
                </a:moveTo>
                <a:lnTo>
                  <a:pt x="95821" y="0"/>
                </a:lnTo>
                <a:lnTo>
                  <a:pt x="138302" y="7162"/>
                </a:lnTo>
                <a:lnTo>
                  <a:pt x="166382" y="25628"/>
                </a:lnTo>
                <a:lnTo>
                  <a:pt x="181889" y="50888"/>
                </a:lnTo>
                <a:lnTo>
                  <a:pt x="186651" y="78384"/>
                </a:lnTo>
                <a:lnTo>
                  <a:pt x="175501" y="120535"/>
                </a:lnTo>
                <a:lnTo>
                  <a:pt x="145745" y="151371"/>
                </a:lnTo>
                <a:lnTo>
                  <a:pt x="102895" y="172008"/>
                </a:lnTo>
                <a:lnTo>
                  <a:pt x="52476" y="183578"/>
                </a:lnTo>
                <a:lnTo>
                  <a:pt x="0" y="187185"/>
                </a:lnTo>
                <a:lnTo>
                  <a:pt x="227088" y="187185"/>
                </a:lnTo>
                <a:lnTo>
                  <a:pt x="235838" y="178638"/>
                </a:lnTo>
                <a:lnTo>
                  <a:pt x="256311" y="146989"/>
                </a:lnTo>
                <a:lnTo>
                  <a:pt x="268427" y="113207"/>
                </a:lnTo>
                <a:lnTo>
                  <a:pt x="272414" y="78384"/>
                </a:lnTo>
                <a:lnTo>
                  <a:pt x="266560" y="36563"/>
                </a:lnTo>
                <a:lnTo>
                  <a:pt x="249745" y="152"/>
                </a:lnTo>
                <a:lnTo>
                  <a:pt x="249605" y="0"/>
                </a:lnTo>
                <a:close/>
              </a:path>
            </a:pathLst>
          </a:custGeom>
          <a:solidFill>
            <a:srgbClr val="0099A8"/>
          </a:solidFill>
        </p:spPr>
        <p:txBody>
          <a:bodyPr wrap="square" lIns="0" tIns="0" rIns="0" bIns="0" rtlCol="0"/>
          <a:lstStyle/>
          <a:p>
            <a:endParaRPr/>
          </a:p>
        </p:txBody>
      </p:sp>
      <p:sp>
        <p:nvSpPr>
          <p:cNvPr id="28" name="object 28"/>
          <p:cNvSpPr/>
          <p:nvPr/>
        </p:nvSpPr>
        <p:spPr>
          <a:xfrm>
            <a:off x="6315966" y="3375491"/>
            <a:ext cx="158115" cy="0"/>
          </a:xfrm>
          <a:custGeom>
            <a:avLst/>
            <a:gdLst/>
            <a:ahLst/>
            <a:cxnLst/>
            <a:rect l="l" t="t" r="r" b="b"/>
            <a:pathLst>
              <a:path w="158114">
                <a:moveTo>
                  <a:pt x="0" y="0"/>
                </a:moveTo>
                <a:lnTo>
                  <a:pt x="158064" y="0"/>
                </a:lnTo>
              </a:path>
            </a:pathLst>
          </a:custGeom>
          <a:ln w="10756">
            <a:solidFill>
              <a:srgbClr val="0099A8"/>
            </a:solidFill>
          </a:ln>
        </p:spPr>
        <p:txBody>
          <a:bodyPr wrap="square" lIns="0" tIns="0" rIns="0" bIns="0" rtlCol="0"/>
          <a:lstStyle/>
          <a:p>
            <a:endParaRPr/>
          </a:p>
        </p:txBody>
      </p:sp>
      <p:sp>
        <p:nvSpPr>
          <p:cNvPr id="29" name="object 29"/>
          <p:cNvSpPr/>
          <p:nvPr/>
        </p:nvSpPr>
        <p:spPr>
          <a:xfrm>
            <a:off x="6380177" y="3293322"/>
            <a:ext cx="321945" cy="0"/>
          </a:xfrm>
          <a:custGeom>
            <a:avLst/>
            <a:gdLst/>
            <a:ahLst/>
            <a:cxnLst/>
            <a:rect l="l" t="t" r="r" b="b"/>
            <a:pathLst>
              <a:path w="321945">
                <a:moveTo>
                  <a:pt x="0" y="0"/>
                </a:moveTo>
                <a:lnTo>
                  <a:pt x="321716" y="0"/>
                </a:lnTo>
              </a:path>
            </a:pathLst>
          </a:custGeom>
          <a:ln w="29298">
            <a:solidFill>
              <a:srgbClr val="0099A8"/>
            </a:solidFill>
          </a:ln>
        </p:spPr>
        <p:txBody>
          <a:bodyPr wrap="square" lIns="0" tIns="0" rIns="0" bIns="0" rtlCol="0"/>
          <a:lstStyle/>
          <a:p>
            <a:endParaRPr/>
          </a:p>
        </p:txBody>
      </p:sp>
      <p:sp>
        <p:nvSpPr>
          <p:cNvPr id="30" name="object 30"/>
          <p:cNvSpPr/>
          <p:nvPr/>
        </p:nvSpPr>
        <p:spPr>
          <a:xfrm>
            <a:off x="6348158" y="3172269"/>
            <a:ext cx="285115" cy="45085"/>
          </a:xfrm>
          <a:custGeom>
            <a:avLst/>
            <a:gdLst/>
            <a:ahLst/>
            <a:cxnLst/>
            <a:rect l="l" t="t" r="r" b="b"/>
            <a:pathLst>
              <a:path w="285115" h="45085">
                <a:moveTo>
                  <a:pt x="284594" y="0"/>
                </a:moveTo>
                <a:lnTo>
                  <a:pt x="0" y="0"/>
                </a:lnTo>
                <a:lnTo>
                  <a:pt x="32804" y="19291"/>
                </a:lnTo>
                <a:lnTo>
                  <a:pt x="67767" y="33274"/>
                </a:lnTo>
                <a:lnTo>
                  <a:pt x="104406" y="41770"/>
                </a:lnTo>
                <a:lnTo>
                  <a:pt x="142239" y="44640"/>
                </a:lnTo>
                <a:lnTo>
                  <a:pt x="192366" y="39636"/>
                </a:lnTo>
                <a:lnTo>
                  <a:pt x="239077" y="25298"/>
                </a:lnTo>
                <a:lnTo>
                  <a:pt x="281381" y="2616"/>
                </a:lnTo>
                <a:lnTo>
                  <a:pt x="284594" y="0"/>
                </a:lnTo>
                <a:close/>
              </a:path>
            </a:pathLst>
          </a:custGeom>
          <a:solidFill>
            <a:srgbClr val="0099A8"/>
          </a:solidFill>
        </p:spPr>
        <p:txBody>
          <a:bodyPr wrap="square" lIns="0" tIns="0" rIns="0" bIns="0" rtlCol="0"/>
          <a:lstStyle/>
          <a:p>
            <a:endParaRPr/>
          </a:p>
        </p:txBody>
      </p:sp>
      <p:sp>
        <p:nvSpPr>
          <p:cNvPr id="31" name="object 31"/>
          <p:cNvSpPr/>
          <p:nvPr/>
        </p:nvSpPr>
        <p:spPr>
          <a:xfrm>
            <a:off x="6490403" y="2812105"/>
            <a:ext cx="249554" cy="320675"/>
          </a:xfrm>
          <a:custGeom>
            <a:avLst/>
            <a:gdLst/>
            <a:ahLst/>
            <a:cxnLst/>
            <a:rect l="l" t="t" r="r" b="b"/>
            <a:pathLst>
              <a:path w="249554" h="320675">
                <a:moveTo>
                  <a:pt x="228968" y="0"/>
                </a:moveTo>
                <a:lnTo>
                  <a:pt x="0" y="0"/>
                </a:lnTo>
                <a:lnTo>
                  <a:pt x="49872" y="8115"/>
                </a:lnTo>
                <a:lnTo>
                  <a:pt x="93243" y="30721"/>
                </a:lnTo>
                <a:lnTo>
                  <a:pt x="127469" y="65163"/>
                </a:lnTo>
                <a:lnTo>
                  <a:pt x="149936" y="108813"/>
                </a:lnTo>
                <a:lnTo>
                  <a:pt x="158026" y="159029"/>
                </a:lnTo>
                <a:lnTo>
                  <a:pt x="160693" y="159029"/>
                </a:lnTo>
                <a:lnTo>
                  <a:pt x="157975" y="159981"/>
                </a:lnTo>
                <a:lnTo>
                  <a:pt x="149669" y="210705"/>
                </a:lnTo>
                <a:lnTo>
                  <a:pt x="127101" y="254800"/>
                </a:lnTo>
                <a:lnTo>
                  <a:pt x="92887" y="289598"/>
                </a:lnTo>
                <a:lnTo>
                  <a:pt x="49644" y="312432"/>
                </a:lnTo>
                <a:lnTo>
                  <a:pt x="0" y="320636"/>
                </a:lnTo>
                <a:lnTo>
                  <a:pt x="186156" y="320636"/>
                </a:lnTo>
                <a:lnTo>
                  <a:pt x="206451" y="296367"/>
                </a:lnTo>
                <a:lnTo>
                  <a:pt x="229450" y="254622"/>
                </a:lnTo>
                <a:lnTo>
                  <a:pt x="243979" y="208521"/>
                </a:lnTo>
                <a:lnTo>
                  <a:pt x="248958" y="159981"/>
                </a:lnTo>
                <a:lnTo>
                  <a:pt x="248932" y="157441"/>
                </a:lnTo>
                <a:lnTo>
                  <a:pt x="246265" y="122275"/>
                </a:lnTo>
                <a:lnTo>
                  <a:pt x="237985" y="86753"/>
                </a:lnTo>
                <a:lnTo>
                  <a:pt x="224370" y="52984"/>
                </a:lnTo>
                <a:lnTo>
                  <a:pt x="205587" y="21412"/>
                </a:lnTo>
                <a:lnTo>
                  <a:pt x="228968" y="0"/>
                </a:lnTo>
                <a:close/>
              </a:path>
            </a:pathLst>
          </a:custGeom>
          <a:solidFill>
            <a:srgbClr val="0099A8"/>
          </a:solidFill>
        </p:spPr>
        <p:txBody>
          <a:bodyPr wrap="square" lIns="0" tIns="0" rIns="0" bIns="0" rtlCol="0"/>
          <a:lstStyle/>
          <a:p>
            <a:endParaRPr/>
          </a:p>
        </p:txBody>
      </p:sp>
      <p:sp>
        <p:nvSpPr>
          <p:cNvPr id="32" name="object 32"/>
          <p:cNvSpPr/>
          <p:nvPr/>
        </p:nvSpPr>
        <p:spPr>
          <a:xfrm>
            <a:off x="6636794" y="2734186"/>
            <a:ext cx="167640" cy="40640"/>
          </a:xfrm>
          <a:custGeom>
            <a:avLst/>
            <a:gdLst/>
            <a:ahLst/>
            <a:cxnLst/>
            <a:rect l="l" t="t" r="r" b="b"/>
            <a:pathLst>
              <a:path w="167640" h="40639">
                <a:moveTo>
                  <a:pt x="167640" y="0"/>
                </a:moveTo>
                <a:lnTo>
                  <a:pt x="45415" y="431"/>
                </a:lnTo>
                <a:lnTo>
                  <a:pt x="0" y="40106"/>
                </a:lnTo>
                <a:lnTo>
                  <a:pt x="123863" y="40106"/>
                </a:lnTo>
                <a:lnTo>
                  <a:pt x="167640" y="0"/>
                </a:lnTo>
                <a:close/>
              </a:path>
            </a:pathLst>
          </a:custGeom>
          <a:solidFill>
            <a:srgbClr val="0099A8"/>
          </a:solidFill>
        </p:spPr>
        <p:txBody>
          <a:bodyPr wrap="square" lIns="0" tIns="0" rIns="0" bIns="0" rtlCol="0"/>
          <a:lstStyle/>
          <a:p>
            <a:endParaRPr/>
          </a:p>
        </p:txBody>
      </p:sp>
      <p:sp>
        <p:nvSpPr>
          <p:cNvPr id="33" name="object 33"/>
          <p:cNvSpPr/>
          <p:nvPr/>
        </p:nvSpPr>
        <p:spPr>
          <a:xfrm>
            <a:off x="8511544" y="2732911"/>
            <a:ext cx="492125" cy="478155"/>
          </a:xfrm>
          <a:custGeom>
            <a:avLst/>
            <a:gdLst/>
            <a:ahLst/>
            <a:cxnLst/>
            <a:rect l="l" t="t" r="r" b="b"/>
            <a:pathLst>
              <a:path w="492125" h="478155">
                <a:moveTo>
                  <a:pt x="246062" y="0"/>
                </a:moveTo>
                <a:lnTo>
                  <a:pt x="197688" y="4660"/>
                </a:lnTo>
                <a:lnTo>
                  <a:pt x="152069" y="18084"/>
                </a:lnTo>
                <a:lnTo>
                  <a:pt x="110350" y="39446"/>
                </a:lnTo>
                <a:lnTo>
                  <a:pt x="73660" y="67894"/>
                </a:lnTo>
                <a:lnTo>
                  <a:pt x="43141" y="102603"/>
                </a:lnTo>
                <a:lnTo>
                  <a:pt x="19926" y="142735"/>
                </a:lnTo>
                <a:lnTo>
                  <a:pt x="5168" y="187464"/>
                </a:lnTo>
                <a:lnTo>
                  <a:pt x="0" y="235940"/>
                </a:lnTo>
                <a:lnTo>
                  <a:pt x="5067" y="284911"/>
                </a:lnTo>
                <a:lnTo>
                  <a:pt x="19570" y="330390"/>
                </a:lnTo>
                <a:lnTo>
                  <a:pt x="42481" y="371462"/>
                </a:lnTo>
                <a:lnTo>
                  <a:pt x="72720" y="407174"/>
                </a:lnTo>
                <a:lnTo>
                  <a:pt x="109245" y="436587"/>
                </a:lnTo>
                <a:lnTo>
                  <a:pt x="151015" y="458749"/>
                </a:lnTo>
                <a:lnTo>
                  <a:pt x="196964" y="472744"/>
                </a:lnTo>
                <a:lnTo>
                  <a:pt x="246062" y="477621"/>
                </a:lnTo>
                <a:lnTo>
                  <a:pt x="296252" y="472630"/>
                </a:lnTo>
                <a:lnTo>
                  <a:pt x="342696" y="458368"/>
                </a:lnTo>
                <a:lnTo>
                  <a:pt x="384479" y="435914"/>
                </a:lnTo>
                <a:lnTo>
                  <a:pt x="420725" y="406336"/>
                </a:lnTo>
                <a:lnTo>
                  <a:pt x="426186" y="399796"/>
                </a:lnTo>
                <a:lnTo>
                  <a:pt x="246062" y="399796"/>
                </a:lnTo>
                <a:lnTo>
                  <a:pt x="203314" y="393979"/>
                </a:lnTo>
                <a:lnTo>
                  <a:pt x="164960" y="377609"/>
                </a:lnTo>
                <a:lnTo>
                  <a:pt x="132499" y="352285"/>
                </a:lnTo>
                <a:lnTo>
                  <a:pt x="107442" y="319570"/>
                </a:lnTo>
                <a:lnTo>
                  <a:pt x="91300" y="281089"/>
                </a:lnTo>
                <a:lnTo>
                  <a:pt x="85585" y="238404"/>
                </a:lnTo>
                <a:lnTo>
                  <a:pt x="93738" y="187731"/>
                </a:lnTo>
                <a:lnTo>
                  <a:pt x="116471" y="143649"/>
                </a:lnTo>
                <a:lnTo>
                  <a:pt x="151180" y="108864"/>
                </a:lnTo>
                <a:lnTo>
                  <a:pt x="195249" y="86029"/>
                </a:lnTo>
                <a:lnTo>
                  <a:pt x="246062" y="77825"/>
                </a:lnTo>
                <a:lnTo>
                  <a:pt x="492099" y="77825"/>
                </a:lnTo>
                <a:lnTo>
                  <a:pt x="492099" y="57353"/>
                </a:lnTo>
                <a:lnTo>
                  <a:pt x="406527" y="57353"/>
                </a:lnTo>
                <a:lnTo>
                  <a:pt x="371652" y="33235"/>
                </a:lnTo>
                <a:lnTo>
                  <a:pt x="332727" y="15201"/>
                </a:lnTo>
                <a:lnTo>
                  <a:pt x="290601" y="3911"/>
                </a:lnTo>
                <a:lnTo>
                  <a:pt x="246062" y="0"/>
                </a:lnTo>
                <a:close/>
              </a:path>
            </a:pathLst>
          </a:custGeom>
          <a:solidFill>
            <a:srgbClr val="FD671A"/>
          </a:solidFill>
        </p:spPr>
        <p:txBody>
          <a:bodyPr wrap="square" lIns="0" tIns="0" rIns="0" bIns="0" rtlCol="0"/>
          <a:lstStyle/>
          <a:p>
            <a:endParaRPr/>
          </a:p>
        </p:txBody>
      </p:sp>
      <p:sp>
        <p:nvSpPr>
          <p:cNvPr id="34" name="object 34"/>
          <p:cNvSpPr/>
          <p:nvPr/>
        </p:nvSpPr>
        <p:spPr>
          <a:xfrm>
            <a:off x="8757614" y="2810741"/>
            <a:ext cx="246379" cy="322580"/>
          </a:xfrm>
          <a:custGeom>
            <a:avLst/>
            <a:gdLst/>
            <a:ahLst/>
            <a:cxnLst/>
            <a:rect l="l" t="t" r="r" b="b"/>
            <a:pathLst>
              <a:path w="246379" h="322580">
                <a:moveTo>
                  <a:pt x="246037" y="0"/>
                </a:moveTo>
                <a:lnTo>
                  <a:pt x="0" y="0"/>
                </a:lnTo>
                <a:lnTo>
                  <a:pt x="50812" y="8115"/>
                </a:lnTo>
                <a:lnTo>
                  <a:pt x="94869" y="30759"/>
                </a:lnTo>
                <a:lnTo>
                  <a:pt x="129565" y="65303"/>
                </a:lnTo>
                <a:lnTo>
                  <a:pt x="152311" y="109169"/>
                </a:lnTo>
                <a:lnTo>
                  <a:pt x="160464" y="159753"/>
                </a:lnTo>
                <a:lnTo>
                  <a:pt x="154800" y="202488"/>
                </a:lnTo>
                <a:lnTo>
                  <a:pt x="138785" y="241134"/>
                </a:lnTo>
                <a:lnTo>
                  <a:pt x="113855" y="274040"/>
                </a:lnTo>
                <a:lnTo>
                  <a:pt x="81457" y="299567"/>
                </a:lnTo>
                <a:lnTo>
                  <a:pt x="43027" y="316090"/>
                </a:lnTo>
                <a:lnTo>
                  <a:pt x="0" y="321970"/>
                </a:lnTo>
                <a:lnTo>
                  <a:pt x="180111" y="321970"/>
                </a:lnTo>
                <a:lnTo>
                  <a:pt x="204431" y="292862"/>
                </a:lnTo>
                <a:lnTo>
                  <a:pt x="226860" y="252234"/>
                </a:lnTo>
                <a:lnTo>
                  <a:pt x="241020" y="207683"/>
                </a:lnTo>
                <a:lnTo>
                  <a:pt x="246037" y="160299"/>
                </a:lnTo>
                <a:lnTo>
                  <a:pt x="246037" y="0"/>
                </a:lnTo>
                <a:close/>
              </a:path>
            </a:pathLst>
          </a:custGeom>
          <a:solidFill>
            <a:srgbClr val="FD671A"/>
          </a:solidFill>
        </p:spPr>
        <p:txBody>
          <a:bodyPr wrap="square" lIns="0" tIns="0" rIns="0" bIns="0" rtlCol="0"/>
          <a:lstStyle/>
          <a:p>
            <a:endParaRPr/>
          </a:p>
        </p:txBody>
      </p:sp>
      <p:sp>
        <p:nvSpPr>
          <p:cNvPr id="35" name="object 35"/>
          <p:cNvSpPr/>
          <p:nvPr/>
        </p:nvSpPr>
        <p:spPr>
          <a:xfrm>
            <a:off x="8960866" y="2558795"/>
            <a:ext cx="0" cy="231775"/>
          </a:xfrm>
          <a:custGeom>
            <a:avLst/>
            <a:gdLst/>
            <a:ahLst/>
            <a:cxnLst/>
            <a:rect l="l" t="t" r="r" b="b"/>
            <a:pathLst>
              <a:path h="231775">
                <a:moveTo>
                  <a:pt x="0" y="0"/>
                </a:moveTo>
                <a:lnTo>
                  <a:pt x="0" y="231470"/>
                </a:lnTo>
              </a:path>
            </a:pathLst>
          </a:custGeom>
          <a:ln w="85572">
            <a:solidFill>
              <a:srgbClr val="FD671A"/>
            </a:solidFill>
          </a:ln>
        </p:spPr>
        <p:txBody>
          <a:bodyPr wrap="square" lIns="0" tIns="0" rIns="0" bIns="0" rtlCol="0"/>
          <a:lstStyle/>
          <a:p>
            <a:endParaRPr/>
          </a:p>
        </p:txBody>
      </p:sp>
      <p:sp>
        <p:nvSpPr>
          <p:cNvPr id="36" name="object 36"/>
          <p:cNvSpPr/>
          <p:nvPr/>
        </p:nvSpPr>
        <p:spPr>
          <a:xfrm>
            <a:off x="3916679" y="3108960"/>
            <a:ext cx="579119" cy="487679"/>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4303776" y="2990088"/>
            <a:ext cx="115823" cy="137159"/>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4569053" y="2782477"/>
            <a:ext cx="34925" cy="106680"/>
          </a:xfrm>
          <a:custGeom>
            <a:avLst/>
            <a:gdLst/>
            <a:ahLst/>
            <a:cxnLst/>
            <a:rect l="l" t="t" r="r" b="b"/>
            <a:pathLst>
              <a:path w="34925" h="106680">
                <a:moveTo>
                  <a:pt x="0" y="0"/>
                </a:moveTo>
                <a:lnTo>
                  <a:pt x="34366" y="106426"/>
                </a:lnTo>
                <a:lnTo>
                  <a:pt x="28536" y="76682"/>
                </a:lnTo>
                <a:lnTo>
                  <a:pt x="546" y="838"/>
                </a:lnTo>
                <a:lnTo>
                  <a:pt x="0" y="0"/>
                </a:lnTo>
                <a:close/>
              </a:path>
            </a:pathLst>
          </a:custGeom>
          <a:solidFill>
            <a:srgbClr val="006F78"/>
          </a:solidFill>
        </p:spPr>
        <p:txBody>
          <a:bodyPr wrap="square" lIns="0" tIns="0" rIns="0" bIns="0" rtlCol="0"/>
          <a:lstStyle/>
          <a:p>
            <a:endParaRPr/>
          </a:p>
        </p:txBody>
      </p:sp>
      <p:sp>
        <p:nvSpPr>
          <p:cNvPr id="39" name="object 39"/>
          <p:cNvSpPr/>
          <p:nvPr/>
        </p:nvSpPr>
        <p:spPr>
          <a:xfrm>
            <a:off x="3781045" y="2478023"/>
            <a:ext cx="627380" cy="390525"/>
          </a:xfrm>
          <a:custGeom>
            <a:avLst/>
            <a:gdLst/>
            <a:ahLst/>
            <a:cxnLst/>
            <a:rect l="l" t="t" r="r" b="b"/>
            <a:pathLst>
              <a:path w="627379" h="390525">
                <a:moveTo>
                  <a:pt x="353745" y="0"/>
                </a:moveTo>
                <a:lnTo>
                  <a:pt x="311746" y="1905"/>
                </a:lnTo>
                <a:lnTo>
                  <a:pt x="269265" y="9766"/>
                </a:lnTo>
                <a:lnTo>
                  <a:pt x="226148" y="23876"/>
                </a:lnTo>
                <a:lnTo>
                  <a:pt x="182283" y="44564"/>
                </a:lnTo>
                <a:lnTo>
                  <a:pt x="137515" y="72148"/>
                </a:lnTo>
                <a:lnTo>
                  <a:pt x="45211" y="139433"/>
                </a:lnTo>
                <a:lnTo>
                  <a:pt x="2844" y="194970"/>
                </a:lnTo>
                <a:lnTo>
                  <a:pt x="0" y="268566"/>
                </a:lnTo>
                <a:lnTo>
                  <a:pt x="26225" y="390017"/>
                </a:lnTo>
                <a:lnTo>
                  <a:pt x="30911" y="371462"/>
                </a:lnTo>
                <a:lnTo>
                  <a:pt x="49136" y="323888"/>
                </a:lnTo>
                <a:lnTo>
                  <a:pt x="87147" y="259486"/>
                </a:lnTo>
                <a:lnTo>
                  <a:pt x="151244" y="190398"/>
                </a:lnTo>
                <a:lnTo>
                  <a:pt x="214706" y="149961"/>
                </a:lnTo>
                <a:lnTo>
                  <a:pt x="255219" y="134086"/>
                </a:lnTo>
                <a:lnTo>
                  <a:pt x="301370" y="122720"/>
                </a:lnTo>
                <a:lnTo>
                  <a:pt x="353009" y="117081"/>
                </a:lnTo>
                <a:lnTo>
                  <a:pt x="627075" y="117081"/>
                </a:lnTo>
                <a:lnTo>
                  <a:pt x="603288" y="95618"/>
                </a:lnTo>
                <a:lnTo>
                  <a:pt x="561301" y="68516"/>
                </a:lnTo>
                <a:lnTo>
                  <a:pt x="519658" y="45466"/>
                </a:lnTo>
                <a:lnTo>
                  <a:pt x="478218" y="26758"/>
                </a:lnTo>
                <a:lnTo>
                  <a:pt x="436841" y="12738"/>
                </a:lnTo>
                <a:lnTo>
                  <a:pt x="395401" y="3721"/>
                </a:lnTo>
                <a:lnTo>
                  <a:pt x="353745" y="0"/>
                </a:lnTo>
                <a:close/>
              </a:path>
            </a:pathLst>
          </a:custGeom>
          <a:solidFill>
            <a:srgbClr val="006F78"/>
          </a:solidFill>
        </p:spPr>
        <p:txBody>
          <a:bodyPr wrap="square" lIns="0" tIns="0" rIns="0" bIns="0" rtlCol="0"/>
          <a:lstStyle/>
          <a:p>
            <a:endParaRPr/>
          </a:p>
        </p:txBody>
      </p:sp>
      <p:sp>
        <p:nvSpPr>
          <p:cNvPr id="40" name="object 40"/>
          <p:cNvSpPr/>
          <p:nvPr/>
        </p:nvSpPr>
        <p:spPr>
          <a:xfrm>
            <a:off x="4526279" y="2716306"/>
            <a:ext cx="43180" cy="66675"/>
          </a:xfrm>
          <a:custGeom>
            <a:avLst/>
            <a:gdLst/>
            <a:ahLst/>
            <a:cxnLst/>
            <a:rect l="l" t="t" r="r" b="b"/>
            <a:pathLst>
              <a:path w="43179" h="66675">
                <a:moveTo>
                  <a:pt x="0" y="0"/>
                </a:moveTo>
                <a:lnTo>
                  <a:pt x="42773" y="66167"/>
                </a:lnTo>
                <a:lnTo>
                  <a:pt x="42138" y="64223"/>
                </a:lnTo>
                <a:lnTo>
                  <a:pt x="990" y="584"/>
                </a:lnTo>
                <a:lnTo>
                  <a:pt x="0" y="0"/>
                </a:lnTo>
                <a:close/>
              </a:path>
            </a:pathLst>
          </a:custGeom>
          <a:solidFill>
            <a:srgbClr val="006F78"/>
          </a:solidFill>
        </p:spPr>
        <p:txBody>
          <a:bodyPr wrap="square" lIns="0" tIns="0" rIns="0" bIns="0" rtlCol="0"/>
          <a:lstStyle/>
          <a:p>
            <a:endParaRPr/>
          </a:p>
        </p:txBody>
      </p:sp>
      <p:sp>
        <p:nvSpPr>
          <p:cNvPr id="41" name="object 41"/>
          <p:cNvSpPr/>
          <p:nvPr/>
        </p:nvSpPr>
        <p:spPr>
          <a:xfrm>
            <a:off x="4134060" y="2595105"/>
            <a:ext cx="392430" cy="121285"/>
          </a:xfrm>
          <a:custGeom>
            <a:avLst/>
            <a:gdLst/>
            <a:ahLst/>
            <a:cxnLst/>
            <a:rect l="l" t="t" r="r" b="b"/>
            <a:pathLst>
              <a:path w="392429" h="121285">
                <a:moveTo>
                  <a:pt x="274053" y="0"/>
                </a:moveTo>
                <a:lnTo>
                  <a:pt x="0" y="0"/>
                </a:lnTo>
                <a:lnTo>
                  <a:pt x="56972" y="1320"/>
                </a:lnTo>
                <a:lnTo>
                  <a:pt x="119138" y="10820"/>
                </a:lnTo>
                <a:lnTo>
                  <a:pt x="186334" y="29718"/>
                </a:lnTo>
                <a:lnTo>
                  <a:pt x="319379" y="78143"/>
                </a:lnTo>
                <a:lnTo>
                  <a:pt x="392214" y="121196"/>
                </a:lnTo>
                <a:lnTo>
                  <a:pt x="369684" y="86347"/>
                </a:lnTo>
                <a:lnTo>
                  <a:pt x="274053" y="0"/>
                </a:lnTo>
                <a:close/>
              </a:path>
            </a:pathLst>
          </a:custGeom>
          <a:solidFill>
            <a:srgbClr val="006F78"/>
          </a:solidFill>
        </p:spPr>
        <p:txBody>
          <a:bodyPr wrap="square" lIns="0" tIns="0" rIns="0" bIns="0" rtlCol="0"/>
          <a:lstStyle/>
          <a:p>
            <a:endParaRPr/>
          </a:p>
        </p:txBody>
      </p:sp>
      <p:sp>
        <p:nvSpPr>
          <p:cNvPr id="42" name="object 42"/>
          <p:cNvSpPr/>
          <p:nvPr/>
        </p:nvSpPr>
        <p:spPr>
          <a:xfrm>
            <a:off x="3520438" y="2398776"/>
            <a:ext cx="652145" cy="905510"/>
          </a:xfrm>
          <a:custGeom>
            <a:avLst/>
            <a:gdLst/>
            <a:ahLst/>
            <a:cxnLst/>
            <a:rect l="l" t="t" r="r" b="b"/>
            <a:pathLst>
              <a:path w="652145" h="905510">
                <a:moveTo>
                  <a:pt x="480593" y="0"/>
                </a:moveTo>
                <a:lnTo>
                  <a:pt x="391579" y="1244"/>
                </a:lnTo>
                <a:lnTo>
                  <a:pt x="342684" y="4991"/>
                </a:lnTo>
                <a:lnTo>
                  <a:pt x="295414" y="13690"/>
                </a:lnTo>
                <a:lnTo>
                  <a:pt x="250164" y="27178"/>
                </a:lnTo>
                <a:lnTo>
                  <a:pt x="207378" y="45288"/>
                </a:lnTo>
                <a:lnTo>
                  <a:pt x="167436" y="67868"/>
                </a:lnTo>
                <a:lnTo>
                  <a:pt x="130784" y="94767"/>
                </a:lnTo>
                <a:lnTo>
                  <a:pt x="97815" y="125831"/>
                </a:lnTo>
                <a:lnTo>
                  <a:pt x="68960" y="160909"/>
                </a:lnTo>
                <a:lnTo>
                  <a:pt x="44615" y="199834"/>
                </a:lnTo>
                <a:lnTo>
                  <a:pt x="25209" y="242455"/>
                </a:lnTo>
                <a:lnTo>
                  <a:pt x="11137" y="288607"/>
                </a:lnTo>
                <a:lnTo>
                  <a:pt x="3111" y="333781"/>
                </a:lnTo>
                <a:lnTo>
                  <a:pt x="0" y="379526"/>
                </a:lnTo>
                <a:lnTo>
                  <a:pt x="1689" y="425526"/>
                </a:lnTo>
                <a:lnTo>
                  <a:pt x="8051" y="471398"/>
                </a:lnTo>
                <a:lnTo>
                  <a:pt x="18986" y="516788"/>
                </a:lnTo>
                <a:lnTo>
                  <a:pt x="34378" y="561352"/>
                </a:lnTo>
                <a:lnTo>
                  <a:pt x="54114" y="604735"/>
                </a:lnTo>
                <a:lnTo>
                  <a:pt x="78066" y="646569"/>
                </a:lnTo>
                <a:lnTo>
                  <a:pt x="106133" y="686498"/>
                </a:lnTo>
                <a:lnTo>
                  <a:pt x="138188" y="724192"/>
                </a:lnTo>
                <a:lnTo>
                  <a:pt x="174129" y="759256"/>
                </a:lnTo>
                <a:lnTo>
                  <a:pt x="213842" y="791375"/>
                </a:lnTo>
                <a:lnTo>
                  <a:pt x="257200" y="820153"/>
                </a:lnTo>
                <a:lnTo>
                  <a:pt x="327863" y="856932"/>
                </a:lnTo>
                <a:lnTo>
                  <a:pt x="393890" y="881710"/>
                </a:lnTo>
                <a:lnTo>
                  <a:pt x="454215" y="896594"/>
                </a:lnTo>
                <a:lnTo>
                  <a:pt x="507784" y="903630"/>
                </a:lnTo>
                <a:lnTo>
                  <a:pt x="553542" y="904938"/>
                </a:lnTo>
                <a:lnTo>
                  <a:pt x="590410" y="902550"/>
                </a:lnTo>
                <a:lnTo>
                  <a:pt x="617359" y="898588"/>
                </a:lnTo>
                <a:lnTo>
                  <a:pt x="633323" y="895096"/>
                </a:lnTo>
                <a:lnTo>
                  <a:pt x="614743" y="891997"/>
                </a:lnTo>
                <a:lnTo>
                  <a:pt x="587540" y="886752"/>
                </a:lnTo>
                <a:lnTo>
                  <a:pt x="512584" y="862279"/>
                </a:lnTo>
                <a:lnTo>
                  <a:pt x="467537" y="839292"/>
                </a:lnTo>
                <a:lnTo>
                  <a:pt x="419252" y="806627"/>
                </a:lnTo>
                <a:lnTo>
                  <a:pt x="369074" y="762406"/>
                </a:lnTo>
                <a:lnTo>
                  <a:pt x="318338" y="704735"/>
                </a:lnTo>
                <a:lnTo>
                  <a:pt x="292074" y="667169"/>
                </a:lnTo>
                <a:lnTo>
                  <a:pt x="269405" y="626605"/>
                </a:lnTo>
                <a:lnTo>
                  <a:pt x="250736" y="583488"/>
                </a:lnTo>
                <a:lnTo>
                  <a:pt x="236499" y="538302"/>
                </a:lnTo>
                <a:lnTo>
                  <a:pt x="227101" y="491490"/>
                </a:lnTo>
                <a:lnTo>
                  <a:pt x="222948" y="443522"/>
                </a:lnTo>
                <a:lnTo>
                  <a:pt x="224459" y="394855"/>
                </a:lnTo>
                <a:lnTo>
                  <a:pt x="232054" y="345948"/>
                </a:lnTo>
                <a:lnTo>
                  <a:pt x="246125" y="297268"/>
                </a:lnTo>
                <a:lnTo>
                  <a:pt x="267119" y="249288"/>
                </a:lnTo>
                <a:lnTo>
                  <a:pt x="295414" y="202450"/>
                </a:lnTo>
                <a:lnTo>
                  <a:pt x="414350" y="91846"/>
                </a:lnTo>
                <a:lnTo>
                  <a:pt x="534873" y="51282"/>
                </a:lnTo>
                <a:lnTo>
                  <a:pt x="628230" y="49733"/>
                </a:lnTo>
                <a:lnTo>
                  <a:pt x="651814" y="49733"/>
                </a:lnTo>
                <a:lnTo>
                  <a:pt x="591972" y="22288"/>
                </a:lnTo>
                <a:lnTo>
                  <a:pt x="538822" y="5295"/>
                </a:lnTo>
                <a:lnTo>
                  <a:pt x="480593" y="0"/>
                </a:lnTo>
                <a:close/>
              </a:path>
            </a:pathLst>
          </a:custGeom>
          <a:solidFill>
            <a:srgbClr val="0099A8"/>
          </a:solidFill>
        </p:spPr>
        <p:txBody>
          <a:bodyPr wrap="square" lIns="0" tIns="0" rIns="0" bIns="0" rtlCol="0"/>
          <a:lstStyle/>
          <a:p>
            <a:endParaRPr/>
          </a:p>
        </p:txBody>
      </p:sp>
      <p:sp>
        <p:nvSpPr>
          <p:cNvPr id="43" name="object 43"/>
          <p:cNvSpPr/>
          <p:nvPr/>
        </p:nvSpPr>
        <p:spPr>
          <a:xfrm>
            <a:off x="4148678" y="2448511"/>
            <a:ext cx="38100" cy="6985"/>
          </a:xfrm>
          <a:custGeom>
            <a:avLst/>
            <a:gdLst/>
            <a:ahLst/>
            <a:cxnLst/>
            <a:rect l="l" t="t" r="r" b="b"/>
            <a:pathLst>
              <a:path w="38100" h="6985">
                <a:moveTo>
                  <a:pt x="23583" y="0"/>
                </a:moveTo>
                <a:lnTo>
                  <a:pt x="0" y="0"/>
                </a:lnTo>
                <a:lnTo>
                  <a:pt x="37503" y="6375"/>
                </a:lnTo>
                <a:lnTo>
                  <a:pt x="23583" y="0"/>
                </a:lnTo>
                <a:close/>
              </a:path>
            </a:pathLst>
          </a:custGeom>
          <a:solidFill>
            <a:srgbClr val="0099A8"/>
          </a:solidFill>
        </p:spPr>
        <p:txBody>
          <a:bodyPr wrap="square" lIns="0" tIns="0" rIns="0" bIns="0" rtlCol="0"/>
          <a:lstStyle/>
          <a:p>
            <a:endParaRPr/>
          </a:p>
        </p:txBody>
      </p:sp>
      <p:sp>
        <p:nvSpPr>
          <p:cNvPr id="44" name="object 44"/>
          <p:cNvSpPr/>
          <p:nvPr/>
        </p:nvSpPr>
        <p:spPr>
          <a:xfrm>
            <a:off x="6818376" y="3279648"/>
            <a:ext cx="367283" cy="227075"/>
          </a:xfrm>
          <a:prstGeom prst="rect">
            <a:avLst/>
          </a:prstGeom>
          <a:blipFill>
            <a:blip r:embed="rId5" cstate="print"/>
            <a:stretch>
              <a:fillRect/>
            </a:stretch>
          </a:blipFill>
        </p:spPr>
        <p:txBody>
          <a:bodyPr wrap="square" lIns="0" tIns="0" rIns="0" bIns="0" rtlCol="0"/>
          <a:lstStyle/>
          <a:p>
            <a:endParaRPr/>
          </a:p>
        </p:txBody>
      </p:sp>
      <p:sp>
        <p:nvSpPr>
          <p:cNvPr id="45" name="object 45"/>
          <p:cNvSpPr/>
          <p:nvPr/>
        </p:nvSpPr>
        <p:spPr>
          <a:xfrm>
            <a:off x="7223759" y="3339084"/>
            <a:ext cx="0" cy="163195"/>
          </a:xfrm>
          <a:custGeom>
            <a:avLst/>
            <a:gdLst/>
            <a:ahLst/>
            <a:cxnLst/>
            <a:rect l="l" t="t" r="r" b="b"/>
            <a:pathLst>
              <a:path h="163195">
                <a:moveTo>
                  <a:pt x="0" y="0"/>
                </a:moveTo>
                <a:lnTo>
                  <a:pt x="0" y="162801"/>
                </a:lnTo>
              </a:path>
            </a:pathLst>
          </a:custGeom>
          <a:ln w="39624">
            <a:solidFill>
              <a:srgbClr val="FD671A"/>
            </a:solidFill>
          </a:ln>
        </p:spPr>
        <p:txBody>
          <a:bodyPr wrap="square" lIns="0" tIns="0" rIns="0" bIns="0" rtlCol="0"/>
          <a:lstStyle/>
          <a:p>
            <a:endParaRPr/>
          </a:p>
        </p:txBody>
      </p:sp>
      <p:sp>
        <p:nvSpPr>
          <p:cNvPr id="46" name="object 46"/>
          <p:cNvSpPr/>
          <p:nvPr/>
        </p:nvSpPr>
        <p:spPr>
          <a:xfrm>
            <a:off x="7205471" y="3284220"/>
            <a:ext cx="38100" cy="36830"/>
          </a:xfrm>
          <a:custGeom>
            <a:avLst/>
            <a:gdLst/>
            <a:ahLst/>
            <a:cxnLst/>
            <a:rect l="l" t="t" r="r" b="b"/>
            <a:pathLst>
              <a:path w="38100" h="36829">
                <a:moveTo>
                  <a:pt x="37680" y="0"/>
                </a:moveTo>
                <a:lnTo>
                  <a:pt x="0" y="0"/>
                </a:lnTo>
                <a:lnTo>
                  <a:pt x="0" y="36334"/>
                </a:lnTo>
                <a:lnTo>
                  <a:pt x="37680" y="36334"/>
                </a:lnTo>
                <a:lnTo>
                  <a:pt x="37680" y="0"/>
                </a:lnTo>
                <a:close/>
              </a:path>
            </a:pathLst>
          </a:custGeom>
          <a:solidFill>
            <a:srgbClr val="FD671A"/>
          </a:solidFill>
        </p:spPr>
        <p:txBody>
          <a:bodyPr wrap="square" lIns="0" tIns="0" rIns="0" bIns="0" rtlCol="0"/>
          <a:lstStyle/>
          <a:p>
            <a:endParaRPr/>
          </a:p>
        </p:txBody>
      </p:sp>
      <p:sp>
        <p:nvSpPr>
          <p:cNvPr id="47" name="object 47"/>
          <p:cNvSpPr/>
          <p:nvPr/>
        </p:nvSpPr>
        <p:spPr>
          <a:xfrm>
            <a:off x="8538971" y="3372611"/>
            <a:ext cx="0" cy="129539"/>
          </a:xfrm>
          <a:custGeom>
            <a:avLst/>
            <a:gdLst/>
            <a:ahLst/>
            <a:cxnLst/>
            <a:rect l="l" t="t" r="r" b="b"/>
            <a:pathLst>
              <a:path h="129539">
                <a:moveTo>
                  <a:pt x="0" y="0"/>
                </a:moveTo>
                <a:lnTo>
                  <a:pt x="0" y="129413"/>
                </a:lnTo>
              </a:path>
            </a:pathLst>
          </a:custGeom>
          <a:ln w="39624">
            <a:solidFill>
              <a:srgbClr val="FD671A"/>
            </a:solidFill>
          </a:ln>
        </p:spPr>
        <p:txBody>
          <a:bodyPr wrap="square" lIns="0" tIns="0" rIns="0" bIns="0" rtlCol="0"/>
          <a:lstStyle/>
          <a:p>
            <a:endParaRPr/>
          </a:p>
        </p:txBody>
      </p:sp>
      <p:sp>
        <p:nvSpPr>
          <p:cNvPr id="48" name="object 48"/>
          <p:cNvSpPr/>
          <p:nvPr/>
        </p:nvSpPr>
        <p:spPr>
          <a:xfrm>
            <a:off x="8500871" y="3339084"/>
            <a:ext cx="80645" cy="34925"/>
          </a:xfrm>
          <a:custGeom>
            <a:avLst/>
            <a:gdLst/>
            <a:ahLst/>
            <a:cxnLst/>
            <a:rect l="l" t="t" r="r" b="b"/>
            <a:pathLst>
              <a:path w="80645" h="34925">
                <a:moveTo>
                  <a:pt x="80314" y="0"/>
                </a:moveTo>
                <a:lnTo>
                  <a:pt x="0" y="0"/>
                </a:lnTo>
                <a:lnTo>
                  <a:pt x="0" y="34899"/>
                </a:lnTo>
                <a:lnTo>
                  <a:pt x="80314" y="34899"/>
                </a:lnTo>
                <a:lnTo>
                  <a:pt x="80314" y="0"/>
                </a:lnTo>
                <a:close/>
              </a:path>
            </a:pathLst>
          </a:custGeom>
          <a:solidFill>
            <a:srgbClr val="FD671A"/>
          </a:solidFill>
        </p:spPr>
        <p:txBody>
          <a:bodyPr wrap="square" lIns="0" tIns="0" rIns="0" bIns="0" rtlCol="0"/>
          <a:lstStyle/>
          <a:p>
            <a:endParaRPr/>
          </a:p>
        </p:txBody>
      </p:sp>
      <p:sp>
        <p:nvSpPr>
          <p:cNvPr id="49" name="object 49"/>
          <p:cNvSpPr/>
          <p:nvPr/>
        </p:nvSpPr>
        <p:spPr>
          <a:xfrm>
            <a:off x="8519159" y="3284220"/>
            <a:ext cx="39370" cy="55244"/>
          </a:xfrm>
          <a:custGeom>
            <a:avLst/>
            <a:gdLst/>
            <a:ahLst/>
            <a:cxnLst/>
            <a:rect l="l" t="t" r="r" b="b"/>
            <a:pathLst>
              <a:path w="39370" h="55245">
                <a:moveTo>
                  <a:pt x="39204" y="0"/>
                </a:moveTo>
                <a:lnTo>
                  <a:pt x="0" y="0"/>
                </a:lnTo>
                <a:lnTo>
                  <a:pt x="0" y="54775"/>
                </a:lnTo>
                <a:lnTo>
                  <a:pt x="39204" y="54775"/>
                </a:lnTo>
                <a:lnTo>
                  <a:pt x="39204" y="0"/>
                </a:lnTo>
                <a:close/>
              </a:path>
            </a:pathLst>
          </a:custGeom>
          <a:solidFill>
            <a:srgbClr val="FD671A"/>
          </a:solidFill>
        </p:spPr>
        <p:txBody>
          <a:bodyPr wrap="square" lIns="0" tIns="0" rIns="0" bIns="0" rtlCol="0"/>
          <a:lstStyle/>
          <a:p>
            <a:endParaRPr/>
          </a:p>
        </p:txBody>
      </p:sp>
      <p:sp>
        <p:nvSpPr>
          <p:cNvPr id="50" name="object 50"/>
          <p:cNvSpPr/>
          <p:nvPr/>
        </p:nvSpPr>
        <p:spPr>
          <a:xfrm>
            <a:off x="8601461" y="3284220"/>
            <a:ext cx="143216" cy="217581"/>
          </a:xfrm>
          <a:prstGeom prst="rect">
            <a:avLst/>
          </a:prstGeom>
          <a:blipFill>
            <a:blip r:embed="rId6" cstate="print"/>
            <a:stretch>
              <a:fillRect/>
            </a:stretch>
          </a:blipFill>
        </p:spPr>
        <p:txBody>
          <a:bodyPr wrap="square" lIns="0" tIns="0" rIns="0" bIns="0" rtlCol="0"/>
          <a:lstStyle/>
          <a:p>
            <a:endParaRPr/>
          </a:p>
        </p:txBody>
      </p:sp>
      <p:sp>
        <p:nvSpPr>
          <p:cNvPr id="51" name="object 51"/>
          <p:cNvSpPr/>
          <p:nvPr/>
        </p:nvSpPr>
        <p:spPr>
          <a:xfrm>
            <a:off x="8814816" y="3279648"/>
            <a:ext cx="184403" cy="227075"/>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6906768" y="3284220"/>
            <a:ext cx="1984247" cy="528827"/>
          </a:xfrm>
          <a:prstGeom prst="rect">
            <a:avLst/>
          </a:prstGeom>
          <a:blipFill>
            <a:blip r:embed="rId8" cstate="print"/>
            <a:stretch>
              <a:fillRect/>
            </a:stretch>
          </a:blipFill>
        </p:spPr>
        <p:txBody>
          <a:bodyPr wrap="square" lIns="0" tIns="0" rIns="0" bIns="0" rtlCol="0"/>
          <a:lstStyle/>
          <a:p>
            <a:endParaRPr/>
          </a:p>
        </p:txBody>
      </p:sp>
      <p:sp>
        <p:nvSpPr>
          <p:cNvPr id="53" name="object 53"/>
          <p:cNvSpPr/>
          <p:nvPr/>
        </p:nvSpPr>
        <p:spPr>
          <a:xfrm>
            <a:off x="3494532" y="2785872"/>
            <a:ext cx="829055" cy="827531"/>
          </a:xfrm>
          <a:prstGeom prst="rect">
            <a:avLst/>
          </a:prstGeom>
          <a:blipFill>
            <a:blip r:embed="rId9" cstate="print"/>
            <a:stretch>
              <a:fillRect/>
            </a:stretch>
          </a:blipFill>
        </p:spPr>
        <p:txBody>
          <a:bodyPr wrap="square" lIns="0" tIns="0" rIns="0" bIns="0" rtlCol="0"/>
          <a:lstStyle/>
          <a:p>
            <a:endParaRPr/>
          </a:p>
        </p:txBody>
      </p:sp>
      <p:sp>
        <p:nvSpPr>
          <p:cNvPr id="54" name="object 54"/>
          <p:cNvSpPr txBox="1"/>
          <p:nvPr/>
        </p:nvSpPr>
        <p:spPr>
          <a:xfrm>
            <a:off x="9148820" y="7333808"/>
            <a:ext cx="1788795" cy="164148"/>
          </a:xfrm>
          <a:prstGeom prst="rect">
            <a:avLst/>
          </a:prstGeom>
        </p:spPr>
        <p:txBody>
          <a:bodyPr vert="horz" wrap="square" lIns="0" tIns="10160" rIns="0" bIns="0" rtlCol="0">
            <a:spAutoFit/>
          </a:bodyPr>
          <a:lstStyle/>
          <a:p>
            <a:pPr marL="12700">
              <a:lnSpc>
                <a:spcPct val="100000"/>
              </a:lnSpc>
              <a:spcBef>
                <a:spcPts val="420"/>
              </a:spcBef>
            </a:pPr>
            <a:r>
              <a:rPr lang="en-CA" sz="1000" spc="-30" dirty="0">
                <a:solidFill>
                  <a:srgbClr val="FFFFFF"/>
                </a:solidFill>
                <a:latin typeface="Lato"/>
                <a:cs typeface="Lato"/>
              </a:rPr>
              <a:t>Craigwood </a:t>
            </a:r>
            <a:r>
              <a:rPr lang="en-CA" sz="1000" spc="-15" dirty="0">
                <a:solidFill>
                  <a:srgbClr val="FFFFFF"/>
                </a:solidFill>
                <a:latin typeface="Lato"/>
                <a:cs typeface="Lato"/>
              </a:rPr>
              <a:t>21/22 </a:t>
            </a:r>
            <a:r>
              <a:rPr lang="en-CA" sz="1000" spc="-30" dirty="0">
                <a:solidFill>
                  <a:srgbClr val="FFFFFF"/>
                </a:solidFill>
                <a:latin typeface="Lato"/>
                <a:cs typeface="Lato"/>
              </a:rPr>
              <a:t>Annual</a:t>
            </a:r>
            <a:r>
              <a:rPr lang="en-CA" sz="1000" spc="10" dirty="0">
                <a:solidFill>
                  <a:srgbClr val="FFFFFF"/>
                </a:solidFill>
                <a:latin typeface="Lato"/>
                <a:cs typeface="Lato"/>
              </a:rPr>
              <a:t> </a:t>
            </a:r>
            <a:r>
              <a:rPr lang="en-CA" sz="1000" spc="-20" dirty="0">
                <a:solidFill>
                  <a:srgbClr val="FFFFFF"/>
                </a:solidFill>
                <a:latin typeface="Lato"/>
                <a:cs typeface="Lato"/>
              </a:rPr>
              <a:t>Report</a:t>
            </a:r>
            <a:endParaRPr lang="en-CA" sz="1000" dirty="0">
              <a:latin typeface="Lato"/>
              <a:cs typeface="Lato"/>
            </a:endParaRPr>
          </a:p>
        </p:txBody>
      </p:sp>
      <p:sp>
        <p:nvSpPr>
          <p:cNvPr id="55" name="object 55"/>
          <p:cNvSpPr txBox="1"/>
          <p:nvPr/>
        </p:nvSpPr>
        <p:spPr>
          <a:xfrm>
            <a:off x="11117795" y="7333808"/>
            <a:ext cx="165735" cy="177800"/>
          </a:xfrm>
          <a:prstGeom prst="rect">
            <a:avLst/>
          </a:prstGeom>
        </p:spPr>
        <p:txBody>
          <a:bodyPr vert="horz" wrap="square" lIns="0" tIns="10160" rIns="0" bIns="0" rtlCol="0">
            <a:spAutoFit/>
          </a:bodyPr>
          <a:lstStyle/>
          <a:p>
            <a:pPr marL="12700">
              <a:lnSpc>
                <a:spcPct val="100000"/>
              </a:lnSpc>
              <a:spcBef>
                <a:spcPts val="80"/>
              </a:spcBef>
            </a:pPr>
            <a:r>
              <a:rPr sz="1000" spc="-35" dirty="0">
                <a:solidFill>
                  <a:srgbClr val="FFFFFF"/>
                </a:solidFill>
                <a:latin typeface="Lato"/>
                <a:cs typeface="Lato"/>
              </a:rPr>
              <a:t>14</a:t>
            </a:r>
            <a:endParaRPr sz="1000">
              <a:latin typeface="Lato"/>
              <a:cs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13664" y="1304099"/>
            <a:ext cx="9894570" cy="208915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7378"/>
                </a:solidFill>
                <a:latin typeface="Lato Heavy"/>
                <a:cs typeface="Lato Heavy"/>
              </a:rPr>
              <a:t>Our</a:t>
            </a:r>
            <a:r>
              <a:rPr sz="2400" b="1" spc="-65" dirty="0">
                <a:solidFill>
                  <a:srgbClr val="007378"/>
                </a:solidFill>
                <a:latin typeface="Lato Heavy"/>
                <a:cs typeface="Lato Heavy"/>
              </a:rPr>
              <a:t> </a:t>
            </a:r>
            <a:r>
              <a:rPr sz="2400" b="1" spc="-5" dirty="0">
                <a:solidFill>
                  <a:srgbClr val="007378"/>
                </a:solidFill>
                <a:latin typeface="Lato Heavy"/>
                <a:cs typeface="Lato Heavy"/>
              </a:rPr>
              <a:t>Mission:</a:t>
            </a:r>
            <a:endParaRPr sz="2400" dirty="0">
              <a:latin typeface="Lato Heavy"/>
              <a:cs typeface="Lato Heavy"/>
            </a:endParaRPr>
          </a:p>
          <a:p>
            <a:pPr marL="558165" marR="5080" indent="-635">
              <a:lnSpc>
                <a:spcPct val="102000"/>
              </a:lnSpc>
              <a:spcBef>
                <a:spcPts val="50"/>
              </a:spcBef>
            </a:pPr>
            <a:r>
              <a:rPr sz="1800" b="1" spc="-5" dirty="0">
                <a:solidFill>
                  <a:srgbClr val="221F1F"/>
                </a:solidFill>
                <a:latin typeface="Lato"/>
                <a:cs typeface="Lato"/>
              </a:rPr>
              <a:t>Our purpose is </a:t>
            </a:r>
            <a:r>
              <a:rPr sz="1800" b="1" dirty="0">
                <a:solidFill>
                  <a:srgbClr val="221F1F"/>
                </a:solidFill>
                <a:latin typeface="Lato"/>
                <a:cs typeface="Lato"/>
              </a:rPr>
              <a:t>to </a:t>
            </a:r>
            <a:r>
              <a:rPr sz="1800" b="1" spc="-15" dirty="0">
                <a:solidFill>
                  <a:srgbClr val="221F1F"/>
                </a:solidFill>
                <a:latin typeface="Lato"/>
                <a:cs typeface="Lato"/>
              </a:rPr>
              <a:t>deliver evidence-informed </a:t>
            </a:r>
            <a:r>
              <a:rPr sz="1800" b="1" spc="-5" dirty="0">
                <a:solidFill>
                  <a:srgbClr val="221F1F"/>
                </a:solidFill>
                <a:latin typeface="Lato"/>
                <a:cs typeface="Lato"/>
              </a:rPr>
              <a:t>and result-driven </a:t>
            </a:r>
            <a:r>
              <a:rPr sz="1800" b="1" spc="-15" dirty="0">
                <a:solidFill>
                  <a:srgbClr val="221F1F"/>
                </a:solidFill>
                <a:latin typeface="Lato"/>
                <a:cs typeface="Lato"/>
              </a:rPr>
              <a:t>community </a:t>
            </a:r>
            <a:r>
              <a:rPr sz="1800" b="1" spc="-5" dirty="0">
                <a:solidFill>
                  <a:srgbClr val="221F1F"/>
                </a:solidFill>
                <a:latin typeface="Lato"/>
                <a:cs typeface="Lato"/>
              </a:rPr>
              <a:t>mental health  services that meet </a:t>
            </a:r>
            <a:r>
              <a:rPr sz="1800" b="1" dirty="0">
                <a:solidFill>
                  <a:srgbClr val="221F1F"/>
                </a:solidFill>
                <a:latin typeface="Lato"/>
                <a:cs typeface="Lato"/>
              </a:rPr>
              <a:t>the </a:t>
            </a:r>
            <a:r>
              <a:rPr sz="1800" b="1" spc="-5" dirty="0">
                <a:solidFill>
                  <a:srgbClr val="221F1F"/>
                </a:solidFill>
                <a:latin typeface="Lato"/>
                <a:cs typeface="Lato"/>
              </a:rPr>
              <a:t>needs </a:t>
            </a:r>
            <a:r>
              <a:rPr sz="1800" b="1" spc="-10" dirty="0">
                <a:solidFill>
                  <a:srgbClr val="221F1F"/>
                </a:solidFill>
                <a:latin typeface="Lato"/>
                <a:cs typeface="Lato"/>
              </a:rPr>
              <a:t>of </a:t>
            </a:r>
            <a:r>
              <a:rPr sz="1800" b="1" spc="-5" dirty="0">
                <a:solidFill>
                  <a:srgbClr val="221F1F"/>
                </a:solidFill>
                <a:latin typeface="Lato"/>
                <a:cs typeface="Lato"/>
              </a:rPr>
              <a:t>children, </a:t>
            </a:r>
            <a:r>
              <a:rPr sz="1800" b="1" spc="-10" dirty="0">
                <a:solidFill>
                  <a:srgbClr val="221F1F"/>
                </a:solidFill>
                <a:latin typeface="Lato"/>
                <a:cs typeface="Lato"/>
              </a:rPr>
              <a:t>youth </a:t>
            </a:r>
            <a:r>
              <a:rPr sz="1800" b="1" spc="-5" dirty="0">
                <a:solidFill>
                  <a:srgbClr val="221F1F"/>
                </a:solidFill>
                <a:latin typeface="Lato"/>
                <a:cs typeface="Lato"/>
              </a:rPr>
              <a:t>and families in </a:t>
            </a:r>
            <a:r>
              <a:rPr sz="1800" b="1" dirty="0">
                <a:solidFill>
                  <a:srgbClr val="221F1F"/>
                </a:solidFill>
                <a:latin typeface="Lato"/>
                <a:cs typeface="Lato"/>
              </a:rPr>
              <a:t>a </a:t>
            </a:r>
            <a:r>
              <a:rPr sz="1800" b="1" spc="-15" dirty="0">
                <a:solidFill>
                  <a:srgbClr val="221F1F"/>
                </a:solidFill>
                <a:latin typeface="Lato"/>
                <a:cs typeface="Lato"/>
              </a:rPr>
              <a:t>timely, impactful </a:t>
            </a:r>
            <a:r>
              <a:rPr sz="1800" b="1" spc="-5" dirty="0">
                <a:solidFill>
                  <a:srgbClr val="221F1F"/>
                </a:solidFill>
                <a:latin typeface="Lato"/>
                <a:cs typeface="Lato"/>
              </a:rPr>
              <a:t>and person  </a:t>
            </a:r>
            <a:r>
              <a:rPr sz="1800" b="1" spc="-15" dirty="0">
                <a:solidFill>
                  <a:srgbClr val="221F1F"/>
                </a:solidFill>
                <a:latin typeface="Lato"/>
                <a:cs typeface="Lato"/>
              </a:rPr>
              <a:t>centred</a:t>
            </a:r>
            <a:r>
              <a:rPr sz="1800" b="1" spc="-245" dirty="0">
                <a:solidFill>
                  <a:srgbClr val="221F1F"/>
                </a:solidFill>
                <a:latin typeface="Lato"/>
                <a:cs typeface="Lato"/>
              </a:rPr>
              <a:t> </a:t>
            </a:r>
            <a:r>
              <a:rPr sz="1800" b="1" spc="-35" dirty="0">
                <a:solidFill>
                  <a:srgbClr val="221F1F"/>
                </a:solidFill>
                <a:latin typeface="Lato"/>
                <a:cs typeface="Lato"/>
              </a:rPr>
              <a:t>way.</a:t>
            </a:r>
            <a:endParaRPr sz="1800" dirty="0">
              <a:latin typeface="Lato"/>
              <a:cs typeface="Lato"/>
            </a:endParaRPr>
          </a:p>
          <a:p>
            <a:pPr marL="12700">
              <a:lnSpc>
                <a:spcPct val="100000"/>
              </a:lnSpc>
              <a:spcBef>
                <a:spcPts val="1465"/>
              </a:spcBef>
            </a:pPr>
            <a:r>
              <a:rPr sz="2400" b="1" spc="-10" dirty="0">
                <a:solidFill>
                  <a:srgbClr val="007378"/>
                </a:solidFill>
                <a:latin typeface="Lato Heavy"/>
                <a:cs typeface="Lato Heavy"/>
              </a:rPr>
              <a:t>Our</a:t>
            </a:r>
            <a:r>
              <a:rPr sz="2400" b="1" spc="-150" dirty="0">
                <a:solidFill>
                  <a:srgbClr val="007378"/>
                </a:solidFill>
                <a:latin typeface="Lato Heavy"/>
                <a:cs typeface="Lato Heavy"/>
              </a:rPr>
              <a:t> </a:t>
            </a:r>
            <a:r>
              <a:rPr sz="2400" b="1" spc="-5" dirty="0">
                <a:solidFill>
                  <a:srgbClr val="007378"/>
                </a:solidFill>
                <a:latin typeface="Lato Heavy"/>
                <a:cs typeface="Lato Heavy"/>
              </a:rPr>
              <a:t>Vision:</a:t>
            </a:r>
            <a:endParaRPr sz="2400" dirty="0">
              <a:latin typeface="Lato Heavy"/>
              <a:cs typeface="Lato Heavy"/>
            </a:endParaRPr>
          </a:p>
          <a:p>
            <a:pPr marL="546100">
              <a:lnSpc>
                <a:spcPct val="100000"/>
              </a:lnSpc>
              <a:spcBef>
                <a:spcPts val="204"/>
              </a:spcBef>
            </a:pPr>
            <a:r>
              <a:rPr sz="1800" b="1" spc="-15" dirty="0">
                <a:solidFill>
                  <a:srgbClr val="221F1F"/>
                </a:solidFill>
                <a:latin typeface="Lato"/>
                <a:cs typeface="Lato"/>
              </a:rPr>
              <a:t>Positive </a:t>
            </a:r>
            <a:r>
              <a:rPr sz="1800" b="1" spc="-5" dirty="0">
                <a:solidFill>
                  <a:srgbClr val="221F1F"/>
                </a:solidFill>
                <a:latin typeface="Lato"/>
                <a:cs typeface="Lato"/>
              </a:rPr>
              <a:t>changes creating </a:t>
            </a:r>
            <a:r>
              <a:rPr sz="1800" b="1" spc="-15" dirty="0">
                <a:solidFill>
                  <a:srgbClr val="221F1F"/>
                </a:solidFill>
                <a:latin typeface="Lato"/>
                <a:cs typeface="Lato"/>
              </a:rPr>
              <a:t>promising </a:t>
            </a:r>
            <a:r>
              <a:rPr sz="1800" b="1" spc="-10" dirty="0">
                <a:solidFill>
                  <a:srgbClr val="221F1F"/>
                </a:solidFill>
                <a:latin typeface="Lato"/>
                <a:cs typeface="Lato"/>
              </a:rPr>
              <a:t>futures for </a:t>
            </a:r>
            <a:r>
              <a:rPr sz="1800" b="1" spc="-5" dirty="0">
                <a:solidFill>
                  <a:srgbClr val="221F1F"/>
                </a:solidFill>
                <a:latin typeface="Lato"/>
                <a:cs typeface="Lato"/>
              </a:rPr>
              <a:t>children, </a:t>
            </a:r>
            <a:r>
              <a:rPr sz="1800" b="1" spc="-10" dirty="0">
                <a:solidFill>
                  <a:srgbClr val="221F1F"/>
                </a:solidFill>
                <a:latin typeface="Lato"/>
                <a:cs typeface="Lato"/>
              </a:rPr>
              <a:t>youth </a:t>
            </a:r>
            <a:r>
              <a:rPr sz="1800" b="1" spc="-5" dirty="0">
                <a:solidFill>
                  <a:srgbClr val="221F1F"/>
                </a:solidFill>
                <a:latin typeface="Lato"/>
                <a:cs typeface="Lato"/>
              </a:rPr>
              <a:t>and</a:t>
            </a:r>
            <a:r>
              <a:rPr sz="1800" b="1" spc="-155" dirty="0">
                <a:solidFill>
                  <a:srgbClr val="221F1F"/>
                </a:solidFill>
                <a:latin typeface="Lato"/>
                <a:cs typeface="Lato"/>
              </a:rPr>
              <a:t> </a:t>
            </a:r>
            <a:r>
              <a:rPr sz="1800" b="1" spc="-5" dirty="0">
                <a:solidFill>
                  <a:srgbClr val="221F1F"/>
                </a:solidFill>
                <a:latin typeface="Lato"/>
                <a:cs typeface="Lato"/>
              </a:rPr>
              <a:t>families.</a:t>
            </a:r>
            <a:endParaRPr sz="1800" dirty="0">
              <a:latin typeface="Lato"/>
              <a:cs typeface="Lato"/>
            </a:endParaRPr>
          </a:p>
        </p:txBody>
      </p:sp>
      <p:sp>
        <p:nvSpPr>
          <p:cNvPr id="4" name="object 4"/>
          <p:cNvSpPr txBox="1"/>
          <p:nvPr/>
        </p:nvSpPr>
        <p:spPr>
          <a:xfrm>
            <a:off x="4061448" y="3587393"/>
            <a:ext cx="3161030" cy="391160"/>
          </a:xfrm>
          <a:prstGeom prst="rect">
            <a:avLst/>
          </a:prstGeom>
        </p:spPr>
        <p:txBody>
          <a:bodyPr vert="horz" wrap="square" lIns="0" tIns="12700" rIns="0" bIns="0" rtlCol="0">
            <a:spAutoFit/>
          </a:bodyPr>
          <a:lstStyle/>
          <a:p>
            <a:pPr marL="12700">
              <a:lnSpc>
                <a:spcPct val="100000"/>
              </a:lnSpc>
              <a:spcBef>
                <a:spcPts val="100"/>
              </a:spcBef>
              <a:tabLst>
                <a:tab pos="2112645" algn="l"/>
              </a:tabLst>
            </a:pPr>
            <a:r>
              <a:rPr sz="2400" b="1" spc="-10" dirty="0">
                <a:solidFill>
                  <a:srgbClr val="007378"/>
                </a:solidFill>
                <a:latin typeface="Lato Heavy"/>
                <a:cs typeface="Lato Heavy"/>
              </a:rPr>
              <a:t>C</a:t>
            </a:r>
            <a:r>
              <a:rPr sz="2400" b="1" spc="-15" dirty="0">
                <a:solidFill>
                  <a:srgbClr val="007378"/>
                </a:solidFill>
                <a:latin typeface="Lato Heavy"/>
                <a:cs typeface="Lato Heavy"/>
              </a:rPr>
              <a:t>R</a:t>
            </a:r>
            <a:r>
              <a:rPr sz="2400" b="1" spc="-20" dirty="0">
                <a:solidFill>
                  <a:srgbClr val="007378"/>
                </a:solidFill>
                <a:latin typeface="Lato Heavy"/>
                <a:cs typeface="Lato Heavy"/>
              </a:rPr>
              <a:t>A</a:t>
            </a:r>
            <a:r>
              <a:rPr sz="2400" b="1" spc="-10" dirty="0">
                <a:solidFill>
                  <a:srgbClr val="007378"/>
                </a:solidFill>
                <a:latin typeface="Lato Heavy"/>
                <a:cs typeface="Lato Heavy"/>
              </a:rPr>
              <a:t>I</a:t>
            </a:r>
            <a:r>
              <a:rPr sz="2400" b="1" spc="-15" dirty="0">
                <a:solidFill>
                  <a:srgbClr val="007378"/>
                </a:solidFill>
                <a:latin typeface="Lato Heavy"/>
                <a:cs typeface="Lato Heavy"/>
              </a:rPr>
              <a:t>G</a:t>
            </a:r>
            <a:r>
              <a:rPr sz="2400" b="1" spc="-10" dirty="0">
                <a:solidFill>
                  <a:srgbClr val="007378"/>
                </a:solidFill>
                <a:latin typeface="Lato Heavy"/>
                <a:cs typeface="Lato Heavy"/>
              </a:rPr>
              <a:t>W</a:t>
            </a:r>
            <a:r>
              <a:rPr sz="2400" b="1" spc="-15" dirty="0">
                <a:solidFill>
                  <a:srgbClr val="007378"/>
                </a:solidFill>
                <a:latin typeface="Lato Heavy"/>
                <a:cs typeface="Lato Heavy"/>
              </a:rPr>
              <a:t>OO</a:t>
            </a:r>
            <a:r>
              <a:rPr sz="2400" b="1" dirty="0">
                <a:solidFill>
                  <a:srgbClr val="007378"/>
                </a:solidFill>
                <a:latin typeface="Lato Heavy"/>
                <a:cs typeface="Lato Heavy"/>
              </a:rPr>
              <a:t>D	C</a:t>
            </a:r>
            <a:r>
              <a:rPr sz="2400" b="1" spc="-5" dirty="0">
                <a:solidFill>
                  <a:srgbClr val="007378"/>
                </a:solidFill>
                <a:latin typeface="Lato Heavy"/>
                <a:cs typeface="Lato Heavy"/>
              </a:rPr>
              <a:t>A</a:t>
            </a:r>
            <a:r>
              <a:rPr sz="2400" b="1" dirty="0">
                <a:solidFill>
                  <a:srgbClr val="007378"/>
                </a:solidFill>
                <a:latin typeface="Lato Heavy"/>
                <a:cs typeface="Lato Heavy"/>
              </a:rPr>
              <a:t>RE</a:t>
            </a:r>
            <a:r>
              <a:rPr sz="2400" b="1" spc="-5" dirty="0">
                <a:solidFill>
                  <a:srgbClr val="007378"/>
                </a:solidFill>
                <a:latin typeface="Lato Heavy"/>
                <a:cs typeface="Lato Heavy"/>
              </a:rPr>
              <a:t>S</a:t>
            </a:r>
            <a:r>
              <a:rPr sz="2400" b="1" dirty="0">
                <a:solidFill>
                  <a:srgbClr val="221F1F"/>
                </a:solidFill>
                <a:latin typeface="Lato Heavy"/>
                <a:cs typeface="Lato Heavy"/>
              </a:rPr>
              <a:t>:</a:t>
            </a:r>
            <a:endParaRPr sz="2400" dirty="0">
              <a:latin typeface="Lato Heavy"/>
              <a:cs typeface="Lato Heavy"/>
            </a:endParaRPr>
          </a:p>
        </p:txBody>
      </p:sp>
      <p:sp>
        <p:nvSpPr>
          <p:cNvPr id="5" name="object 5"/>
          <p:cNvSpPr txBox="1"/>
          <p:nvPr/>
        </p:nvSpPr>
        <p:spPr>
          <a:xfrm>
            <a:off x="916217" y="3609338"/>
            <a:ext cx="1921510" cy="2190343"/>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7378"/>
                </a:solidFill>
                <a:latin typeface="Lato Heavy"/>
                <a:cs typeface="Lato Heavy"/>
              </a:rPr>
              <a:t>Our</a:t>
            </a:r>
            <a:r>
              <a:rPr sz="2400" b="1" spc="-220" dirty="0">
                <a:solidFill>
                  <a:srgbClr val="007378"/>
                </a:solidFill>
                <a:latin typeface="Lato Heavy"/>
                <a:cs typeface="Lato Heavy"/>
              </a:rPr>
              <a:t> </a:t>
            </a:r>
            <a:r>
              <a:rPr sz="2400" b="1" spc="-35" dirty="0">
                <a:solidFill>
                  <a:srgbClr val="007378"/>
                </a:solidFill>
                <a:latin typeface="Lato Heavy"/>
                <a:cs typeface="Lato Heavy"/>
              </a:rPr>
              <a:t>Values:</a:t>
            </a:r>
            <a:endParaRPr sz="2400" dirty="0">
              <a:latin typeface="Lato Heavy"/>
              <a:cs typeface="Lato Heavy"/>
            </a:endParaRPr>
          </a:p>
          <a:p>
            <a:pPr marL="544195" marR="5080">
              <a:lnSpc>
                <a:spcPct val="100000"/>
              </a:lnSpc>
              <a:spcBef>
                <a:spcPts val="2115"/>
              </a:spcBef>
            </a:pPr>
            <a:r>
              <a:rPr sz="2000" b="1" spc="-55" dirty="0">
                <a:solidFill>
                  <a:srgbClr val="007378"/>
                </a:solidFill>
                <a:latin typeface="Lato Black"/>
                <a:cs typeface="Lato Black"/>
              </a:rPr>
              <a:t>C</a:t>
            </a:r>
            <a:r>
              <a:rPr sz="1800" b="1" spc="-5" dirty="0">
                <a:solidFill>
                  <a:srgbClr val="221F1F"/>
                </a:solidFill>
                <a:latin typeface="Lato"/>
                <a:cs typeface="Lato"/>
              </a:rPr>
              <a:t>ollabo</a:t>
            </a:r>
            <a:r>
              <a:rPr sz="1800" b="1" spc="-15" dirty="0">
                <a:solidFill>
                  <a:srgbClr val="221F1F"/>
                </a:solidFill>
                <a:latin typeface="Lato"/>
                <a:cs typeface="Lato"/>
              </a:rPr>
              <a:t>ra</a:t>
            </a:r>
            <a:r>
              <a:rPr sz="1800" b="1" dirty="0">
                <a:solidFill>
                  <a:srgbClr val="221F1F"/>
                </a:solidFill>
                <a:latin typeface="Lato"/>
                <a:cs typeface="Lato"/>
              </a:rPr>
              <a:t>t</a:t>
            </a:r>
            <a:r>
              <a:rPr sz="1800" b="1" spc="-5" dirty="0">
                <a:solidFill>
                  <a:srgbClr val="221F1F"/>
                </a:solidFill>
                <a:latin typeface="Lato"/>
                <a:cs typeface="Lato"/>
              </a:rPr>
              <a:t>ive  </a:t>
            </a:r>
            <a:r>
              <a:rPr sz="2000" b="1" spc="-5" dirty="0">
                <a:solidFill>
                  <a:srgbClr val="007378"/>
                </a:solidFill>
                <a:latin typeface="Lato Black"/>
                <a:cs typeface="Lato Black"/>
              </a:rPr>
              <a:t>A</a:t>
            </a:r>
            <a:r>
              <a:rPr sz="1800" b="1" spc="-5" dirty="0">
                <a:solidFill>
                  <a:srgbClr val="221F1F"/>
                </a:solidFill>
                <a:latin typeface="Lato"/>
                <a:cs typeface="Lato"/>
              </a:rPr>
              <a:t>ccessible  </a:t>
            </a:r>
            <a:r>
              <a:rPr sz="2000" b="1" spc="-5" dirty="0">
                <a:solidFill>
                  <a:srgbClr val="007378"/>
                </a:solidFill>
                <a:latin typeface="Lato Black"/>
                <a:cs typeface="Lato Black"/>
              </a:rPr>
              <a:t>R</a:t>
            </a:r>
            <a:r>
              <a:rPr sz="1800" b="1" spc="-5" dirty="0">
                <a:solidFill>
                  <a:srgbClr val="221F1F"/>
                </a:solidFill>
                <a:latin typeface="Lato"/>
                <a:cs typeface="Lato"/>
              </a:rPr>
              <a:t>esponsive  </a:t>
            </a:r>
            <a:r>
              <a:rPr sz="2000" b="1" spc="-40" dirty="0">
                <a:solidFill>
                  <a:srgbClr val="007378"/>
                </a:solidFill>
                <a:latin typeface="Lato Black"/>
                <a:cs typeface="Lato Black"/>
              </a:rPr>
              <a:t>E</a:t>
            </a:r>
            <a:r>
              <a:rPr sz="1800" b="1" spc="-40" dirty="0">
                <a:solidFill>
                  <a:srgbClr val="221F1F"/>
                </a:solidFill>
                <a:latin typeface="Lato"/>
                <a:cs typeface="Lato"/>
              </a:rPr>
              <a:t>xcellence  </a:t>
            </a:r>
            <a:r>
              <a:rPr sz="2000" b="1" spc="-15" dirty="0">
                <a:solidFill>
                  <a:srgbClr val="007378"/>
                </a:solidFill>
                <a:latin typeface="Lato Black"/>
                <a:cs typeface="Lato Black"/>
              </a:rPr>
              <a:t>S</a:t>
            </a:r>
            <a:r>
              <a:rPr sz="1800" b="1" spc="-15" dirty="0">
                <a:solidFill>
                  <a:srgbClr val="221F1F"/>
                </a:solidFill>
                <a:latin typeface="Lato"/>
                <a:cs typeface="Lato"/>
              </a:rPr>
              <a:t>tewardship</a:t>
            </a:r>
            <a:endParaRPr sz="1800" dirty="0">
              <a:latin typeface="Lato"/>
              <a:cs typeface="Lato"/>
            </a:endParaRPr>
          </a:p>
        </p:txBody>
      </p:sp>
      <p:sp>
        <p:nvSpPr>
          <p:cNvPr id="6" name="object 6"/>
          <p:cNvSpPr txBox="1">
            <a:spLocks noGrp="1"/>
          </p:cNvSpPr>
          <p:nvPr>
            <p:ph type="title"/>
          </p:nvPr>
        </p:nvSpPr>
        <p:spPr>
          <a:xfrm>
            <a:off x="1209037" y="479210"/>
            <a:ext cx="6365240" cy="528320"/>
          </a:xfrm>
          <a:prstGeom prst="rect">
            <a:avLst/>
          </a:prstGeom>
        </p:spPr>
        <p:txBody>
          <a:bodyPr vert="horz" wrap="square" lIns="0" tIns="12700" rIns="0" bIns="0" rtlCol="0">
            <a:spAutoFit/>
          </a:bodyPr>
          <a:lstStyle/>
          <a:p>
            <a:pPr marL="12700">
              <a:lnSpc>
                <a:spcPct val="100000"/>
              </a:lnSpc>
              <a:spcBef>
                <a:spcPts val="100"/>
              </a:spcBef>
            </a:pPr>
            <a:r>
              <a:rPr sz="3300" spc="-15" dirty="0"/>
              <a:t>Craigwood's </a:t>
            </a:r>
            <a:r>
              <a:rPr sz="3300" spc="-40" dirty="0"/>
              <a:t>Organizational</a:t>
            </a:r>
            <a:r>
              <a:rPr sz="3300" spc="-470" dirty="0"/>
              <a:t> </a:t>
            </a:r>
            <a:r>
              <a:rPr sz="3300" spc="-5" dirty="0"/>
              <a:t>Pillars</a:t>
            </a:r>
            <a:endParaRPr sz="3300"/>
          </a:p>
        </p:txBody>
      </p:sp>
      <p:sp>
        <p:nvSpPr>
          <p:cNvPr id="7" name="object 7"/>
          <p:cNvSpPr/>
          <p:nvPr/>
        </p:nvSpPr>
        <p:spPr>
          <a:xfrm>
            <a:off x="8737410" y="6685084"/>
            <a:ext cx="2080141" cy="73923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93047" y="6596792"/>
            <a:ext cx="1254251" cy="82753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567958" y="6745345"/>
            <a:ext cx="3032759" cy="75285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702442" y="4467693"/>
            <a:ext cx="7057390" cy="574040"/>
          </a:xfrm>
          <a:prstGeom prst="rect">
            <a:avLst/>
          </a:prstGeom>
        </p:spPr>
        <p:txBody>
          <a:bodyPr vert="horz" wrap="square" lIns="0" tIns="12700" rIns="0" bIns="0" rtlCol="0">
            <a:spAutoFit/>
          </a:bodyPr>
          <a:lstStyle/>
          <a:p>
            <a:pPr marL="12700" marR="5080">
              <a:lnSpc>
                <a:spcPct val="100000"/>
              </a:lnSpc>
              <a:spcBef>
                <a:spcPts val="100"/>
              </a:spcBef>
            </a:pPr>
            <a:r>
              <a:rPr sz="1800" b="1" spc="-15" dirty="0">
                <a:solidFill>
                  <a:srgbClr val="221F1F"/>
                </a:solidFill>
                <a:latin typeface="Lato"/>
                <a:cs typeface="Lato"/>
              </a:rPr>
              <a:t>Providing what </a:t>
            </a:r>
            <a:r>
              <a:rPr sz="1800" b="1" spc="-5" dirty="0">
                <a:solidFill>
                  <a:srgbClr val="221F1F"/>
                </a:solidFill>
                <a:latin typeface="Lato"/>
                <a:cs typeface="Lato"/>
              </a:rPr>
              <a:t>is needed </a:t>
            </a:r>
            <a:r>
              <a:rPr sz="1800" b="1" spc="-10" dirty="0">
                <a:solidFill>
                  <a:srgbClr val="221F1F"/>
                </a:solidFill>
                <a:latin typeface="Lato"/>
                <a:cs typeface="Lato"/>
              </a:rPr>
              <a:t>for </a:t>
            </a:r>
            <a:r>
              <a:rPr sz="1800" b="1" dirty="0">
                <a:solidFill>
                  <a:srgbClr val="221F1F"/>
                </a:solidFill>
                <a:latin typeface="Lato"/>
                <a:cs typeface="Lato"/>
              </a:rPr>
              <a:t>the </a:t>
            </a:r>
            <a:r>
              <a:rPr sz="1800" b="1" spc="-5" dirty="0">
                <a:solidFill>
                  <a:srgbClr val="221F1F"/>
                </a:solidFill>
                <a:latin typeface="Lato"/>
                <a:cs typeface="Lato"/>
              </a:rPr>
              <a:t>well-being, </a:t>
            </a:r>
            <a:r>
              <a:rPr sz="1800" b="1" dirty="0">
                <a:solidFill>
                  <a:srgbClr val="221F1F"/>
                </a:solidFill>
                <a:latin typeface="Lato"/>
                <a:cs typeface="Lato"/>
              </a:rPr>
              <a:t>nurture and </a:t>
            </a:r>
            <a:r>
              <a:rPr sz="1800" b="1" spc="-15" dirty="0">
                <a:solidFill>
                  <a:srgbClr val="221F1F"/>
                </a:solidFill>
                <a:latin typeface="Lato"/>
                <a:cs typeface="Lato"/>
              </a:rPr>
              <a:t>safety </a:t>
            </a:r>
            <a:r>
              <a:rPr sz="1800" b="1" spc="-5" dirty="0">
                <a:solidFill>
                  <a:srgbClr val="221F1F"/>
                </a:solidFill>
                <a:latin typeface="Lato"/>
                <a:cs typeface="Lato"/>
              </a:rPr>
              <a:t>of </a:t>
            </a:r>
            <a:r>
              <a:rPr sz="1800" b="1" spc="5" dirty="0">
                <a:solidFill>
                  <a:srgbClr val="221F1F"/>
                </a:solidFill>
                <a:latin typeface="Lato"/>
                <a:cs typeface="Lato"/>
              </a:rPr>
              <a:t>the  </a:t>
            </a:r>
            <a:r>
              <a:rPr sz="1800" b="1" spc="-5" dirty="0">
                <a:solidFill>
                  <a:srgbClr val="221F1F"/>
                </a:solidFill>
                <a:latin typeface="Lato"/>
                <a:cs typeface="Lato"/>
              </a:rPr>
              <a:t>children, youth and families </a:t>
            </a:r>
            <a:r>
              <a:rPr sz="1800" b="1" spc="-10" dirty="0">
                <a:solidFill>
                  <a:srgbClr val="221F1F"/>
                </a:solidFill>
                <a:latin typeface="Lato"/>
                <a:cs typeface="Lato"/>
              </a:rPr>
              <a:t>we </a:t>
            </a:r>
            <a:r>
              <a:rPr sz="1800" b="1" spc="-15" dirty="0">
                <a:solidFill>
                  <a:srgbClr val="221F1F"/>
                </a:solidFill>
                <a:latin typeface="Lato"/>
                <a:cs typeface="Lato"/>
              </a:rPr>
              <a:t>serve </a:t>
            </a:r>
            <a:r>
              <a:rPr sz="1800" b="1" spc="-5" dirty="0">
                <a:solidFill>
                  <a:srgbClr val="221F1F"/>
                </a:solidFill>
                <a:latin typeface="Lato"/>
                <a:cs typeface="Lato"/>
              </a:rPr>
              <a:t>and our </a:t>
            </a:r>
            <a:r>
              <a:rPr sz="1800" b="1" spc="-25" dirty="0">
                <a:solidFill>
                  <a:srgbClr val="221F1F"/>
                </a:solidFill>
                <a:latin typeface="Lato"/>
                <a:cs typeface="Lato"/>
              </a:rPr>
              <a:t>staff </a:t>
            </a:r>
            <a:r>
              <a:rPr sz="1800" b="1" spc="-15" dirty="0">
                <a:solidFill>
                  <a:srgbClr val="221F1F"/>
                </a:solidFill>
                <a:latin typeface="Lato"/>
                <a:cs typeface="Lato"/>
              </a:rPr>
              <a:t>providing</a:t>
            </a:r>
            <a:r>
              <a:rPr sz="1800" b="1" spc="75" dirty="0">
                <a:solidFill>
                  <a:srgbClr val="221F1F"/>
                </a:solidFill>
                <a:latin typeface="Lato"/>
                <a:cs typeface="Lato"/>
              </a:rPr>
              <a:t> </a:t>
            </a:r>
            <a:r>
              <a:rPr sz="1800" b="1" spc="-5" dirty="0">
                <a:solidFill>
                  <a:srgbClr val="221F1F"/>
                </a:solidFill>
                <a:latin typeface="Lato"/>
                <a:cs typeface="Lato"/>
              </a:rPr>
              <a:t>services.</a:t>
            </a:r>
            <a:endParaRPr sz="1800" dirty="0">
              <a:latin typeface="Lato"/>
              <a:cs typeface="Lato"/>
            </a:endParaRPr>
          </a:p>
        </p:txBody>
      </p:sp>
      <p:sp>
        <p:nvSpPr>
          <p:cNvPr id="11" name="object 11"/>
          <p:cNvSpPr txBox="1"/>
          <p:nvPr/>
        </p:nvSpPr>
        <p:spPr>
          <a:xfrm>
            <a:off x="5151118" y="6179286"/>
            <a:ext cx="1523999" cy="382156"/>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007378"/>
                </a:solidFill>
                <a:latin typeface="Lato Heavy"/>
                <a:cs typeface="Lato Heavy"/>
              </a:rPr>
              <a:t>A</a:t>
            </a:r>
            <a:r>
              <a:rPr sz="1600" b="1" spc="-10" dirty="0">
                <a:solidFill>
                  <a:srgbClr val="007378"/>
                </a:solidFill>
                <a:latin typeface="Lato Heavy"/>
                <a:cs typeface="Lato Heavy"/>
              </a:rPr>
              <a:t>cc</a:t>
            </a:r>
            <a:r>
              <a:rPr sz="1600" b="1" spc="-20" dirty="0">
                <a:solidFill>
                  <a:srgbClr val="007378"/>
                </a:solidFill>
                <a:latin typeface="Lato Heavy"/>
                <a:cs typeface="Lato Heavy"/>
              </a:rPr>
              <a:t>r</a:t>
            </a:r>
            <a:r>
              <a:rPr sz="1600" b="1" spc="-15" dirty="0">
                <a:solidFill>
                  <a:srgbClr val="007378"/>
                </a:solidFill>
                <a:latin typeface="Lato Heavy"/>
                <a:cs typeface="Lato Heavy"/>
              </a:rPr>
              <a:t>edi</a:t>
            </a:r>
            <a:r>
              <a:rPr sz="1600" b="1" spc="-10" dirty="0">
                <a:solidFill>
                  <a:srgbClr val="007378"/>
                </a:solidFill>
                <a:latin typeface="Lato Heavy"/>
                <a:cs typeface="Lato Heavy"/>
              </a:rPr>
              <a:t>t</a:t>
            </a:r>
            <a:r>
              <a:rPr sz="1600" b="1" spc="-15" dirty="0">
                <a:solidFill>
                  <a:srgbClr val="007378"/>
                </a:solidFill>
                <a:latin typeface="Lato Heavy"/>
                <a:cs typeface="Lato Heavy"/>
              </a:rPr>
              <a:t>e</a:t>
            </a:r>
            <a:r>
              <a:rPr sz="1600" b="1" spc="140" dirty="0">
                <a:solidFill>
                  <a:srgbClr val="007378"/>
                </a:solidFill>
                <a:latin typeface="Lato Heavy"/>
                <a:cs typeface="Lato Heavy"/>
              </a:rPr>
              <a:t>d</a:t>
            </a:r>
            <a:r>
              <a:rPr lang="en-US" sz="1600" b="1" spc="140" dirty="0">
                <a:solidFill>
                  <a:srgbClr val="007378"/>
                </a:solidFill>
                <a:latin typeface="Lato Heavy"/>
                <a:cs typeface="Lato Heavy"/>
              </a:rPr>
              <a:t> </a:t>
            </a:r>
            <a:r>
              <a:rPr sz="1600" b="1" spc="-60" dirty="0">
                <a:solidFill>
                  <a:srgbClr val="007378"/>
                </a:solidFill>
                <a:latin typeface="Lato Heavy"/>
                <a:cs typeface="Lato Heavy"/>
              </a:rPr>
              <a:t>B</a:t>
            </a:r>
            <a:r>
              <a:rPr sz="1600" b="1" spc="-65" dirty="0">
                <a:solidFill>
                  <a:srgbClr val="007378"/>
                </a:solidFill>
                <a:latin typeface="Lato Heavy"/>
                <a:cs typeface="Lato Heavy"/>
              </a:rPr>
              <a:t>y</a:t>
            </a:r>
            <a:r>
              <a:rPr sz="2400" b="1" spc="-65" dirty="0">
                <a:solidFill>
                  <a:srgbClr val="007378"/>
                </a:solidFill>
                <a:latin typeface="Lato Heavy"/>
                <a:cs typeface="Lato Heavy"/>
              </a:rPr>
              <a:t>:</a:t>
            </a:r>
            <a:endParaRPr sz="2400" dirty="0">
              <a:latin typeface="Lato Heavy"/>
              <a:cs typeface="Lato Heavy"/>
            </a:endParaRPr>
          </a:p>
        </p:txBody>
      </p:sp>
      <p:sp>
        <p:nvSpPr>
          <p:cNvPr id="13" name="object 13"/>
          <p:cNvSpPr txBox="1"/>
          <p:nvPr/>
        </p:nvSpPr>
        <p:spPr>
          <a:xfrm>
            <a:off x="9007868" y="6302397"/>
            <a:ext cx="1751964" cy="259045"/>
          </a:xfrm>
          <a:prstGeom prst="rect">
            <a:avLst/>
          </a:prstGeom>
        </p:spPr>
        <p:txBody>
          <a:bodyPr vert="horz" wrap="square" lIns="0" tIns="12700" rIns="0" bIns="0" rtlCol="0">
            <a:spAutoFit/>
          </a:bodyPr>
          <a:lstStyle/>
          <a:p>
            <a:pPr marL="12700">
              <a:lnSpc>
                <a:spcPct val="100000"/>
              </a:lnSpc>
              <a:spcBef>
                <a:spcPts val="100"/>
              </a:spcBef>
            </a:pPr>
            <a:r>
              <a:rPr sz="1600" b="1" spc="-35" dirty="0">
                <a:solidFill>
                  <a:srgbClr val="007378"/>
                </a:solidFill>
                <a:latin typeface="Lato Heavy"/>
                <a:cs typeface="Lato Heavy"/>
              </a:rPr>
              <a:t>Members</a:t>
            </a:r>
            <a:r>
              <a:rPr sz="1600" b="1" spc="225" dirty="0">
                <a:solidFill>
                  <a:srgbClr val="007378"/>
                </a:solidFill>
                <a:latin typeface="Lato Heavy"/>
                <a:cs typeface="Lato Heavy"/>
              </a:rPr>
              <a:t> </a:t>
            </a:r>
            <a:r>
              <a:rPr sz="1600" b="1" spc="-55" dirty="0">
                <a:solidFill>
                  <a:srgbClr val="007378"/>
                </a:solidFill>
                <a:latin typeface="Lato Heavy"/>
                <a:cs typeface="Lato Heavy"/>
              </a:rPr>
              <a:t>of:</a:t>
            </a:r>
            <a:endParaRPr sz="1600" dirty="0">
              <a:latin typeface="Lato Heavy"/>
              <a:cs typeface="Lato Heavy"/>
            </a:endParaRPr>
          </a:p>
        </p:txBody>
      </p:sp>
      <p:sp>
        <p:nvSpPr>
          <p:cNvPr id="14" name="object 14"/>
          <p:cNvSpPr txBox="1"/>
          <p:nvPr/>
        </p:nvSpPr>
        <p:spPr>
          <a:xfrm>
            <a:off x="9273340" y="7254239"/>
            <a:ext cx="1888489" cy="207749"/>
          </a:xfrm>
          <a:prstGeom prst="rect">
            <a:avLst/>
          </a:prstGeom>
        </p:spPr>
        <p:txBody>
          <a:bodyPr vert="horz" wrap="square" lIns="0" tIns="53340" rIns="0" bIns="0" rtlCol="0">
            <a:spAutoFit/>
          </a:bodyPr>
          <a:lstStyle/>
          <a:p>
            <a:pPr marL="12700">
              <a:lnSpc>
                <a:spcPct val="100000"/>
              </a:lnSpc>
              <a:spcBef>
                <a:spcPts val="420"/>
              </a:spcBef>
            </a:pPr>
            <a:r>
              <a:rPr sz="1000" spc="-30" dirty="0" err="1">
                <a:solidFill>
                  <a:srgbClr val="FFFFFF"/>
                </a:solidFill>
                <a:latin typeface="Lato"/>
                <a:cs typeface="Lato"/>
              </a:rPr>
              <a:t>Craigwod</a:t>
            </a:r>
            <a:r>
              <a:rPr sz="1000" spc="-30" dirty="0">
                <a:solidFill>
                  <a:srgbClr val="FFFFFF"/>
                </a:solidFill>
                <a:latin typeface="Lato"/>
                <a:cs typeface="Lato"/>
              </a:rPr>
              <a:t> </a:t>
            </a:r>
            <a:r>
              <a:rPr sz="1000" spc="-15" dirty="0">
                <a:solidFill>
                  <a:srgbClr val="FFFFFF"/>
                </a:solidFill>
                <a:latin typeface="Lato"/>
                <a:cs typeface="Lato"/>
              </a:rPr>
              <a:t>2</a:t>
            </a:r>
            <a:r>
              <a:rPr lang="en-US" sz="1000" spc="-15" dirty="0">
                <a:solidFill>
                  <a:srgbClr val="FFFFFF"/>
                </a:solidFill>
                <a:latin typeface="Lato"/>
                <a:cs typeface="Lato"/>
              </a:rPr>
              <a:t>1</a:t>
            </a:r>
            <a:r>
              <a:rPr sz="1000" spc="-15" dirty="0">
                <a:solidFill>
                  <a:srgbClr val="FFFFFF"/>
                </a:solidFill>
                <a:latin typeface="Lato"/>
                <a:cs typeface="Lato"/>
              </a:rPr>
              <a:t>/2</a:t>
            </a:r>
            <a:r>
              <a:rPr lang="en-US" sz="1000" spc="-15" dirty="0">
                <a:solidFill>
                  <a:srgbClr val="FFFFFF"/>
                </a:solidFill>
                <a:latin typeface="Lato"/>
                <a:cs typeface="Lato"/>
              </a:rPr>
              <a:t>2</a:t>
            </a:r>
            <a:r>
              <a:rPr sz="1000" spc="-15" dirty="0">
                <a:solidFill>
                  <a:srgbClr val="FFFFFF"/>
                </a:solidFill>
                <a:latin typeface="Lato"/>
                <a:cs typeface="Lato"/>
              </a:rPr>
              <a:t> </a:t>
            </a:r>
            <a:r>
              <a:rPr sz="1000" spc="-30" dirty="0">
                <a:solidFill>
                  <a:srgbClr val="FFFFFF"/>
                </a:solidFill>
                <a:latin typeface="Lato"/>
                <a:cs typeface="Lato"/>
              </a:rPr>
              <a:t>Annual</a:t>
            </a:r>
            <a:r>
              <a:rPr sz="1000" spc="10" dirty="0">
                <a:solidFill>
                  <a:srgbClr val="FFFFFF"/>
                </a:solidFill>
                <a:latin typeface="Lato"/>
                <a:cs typeface="Lato"/>
              </a:rPr>
              <a:t> </a:t>
            </a:r>
            <a:r>
              <a:rPr sz="1000" spc="-20" dirty="0">
                <a:solidFill>
                  <a:srgbClr val="FFFFFF"/>
                </a:solidFill>
                <a:latin typeface="Lato"/>
                <a:cs typeface="Lato"/>
              </a:rPr>
              <a:t>Report</a:t>
            </a:r>
            <a:endParaRPr sz="1000" dirty="0">
              <a:latin typeface="Lato"/>
              <a:cs typeface="Lato"/>
            </a:endParaRPr>
          </a:p>
        </p:txBody>
      </p:sp>
      <p:sp>
        <p:nvSpPr>
          <p:cNvPr id="15" name="object 15"/>
          <p:cNvSpPr txBox="1">
            <a:spLocks noGrp="1"/>
          </p:cNvSpPr>
          <p:nvPr>
            <p:ph type="sldNum" sz="quarter" idx="7"/>
          </p:nvPr>
        </p:nvSpPr>
        <p:spPr>
          <a:prstGeom prst="rect">
            <a:avLst/>
          </a:prstGeom>
        </p:spPr>
        <p:txBody>
          <a:bodyPr vert="horz" wrap="square" lIns="0" tIns="10160" rIns="0" bIns="0" rtlCol="0">
            <a:spAutoFit/>
          </a:bodyPr>
          <a:lstStyle/>
          <a:p>
            <a:pPr marL="12700">
              <a:lnSpc>
                <a:spcPct val="100000"/>
              </a:lnSpc>
              <a:spcBef>
                <a:spcPts val="80"/>
              </a:spcBef>
            </a:pPr>
            <a:fld id="{81D60167-4931-47E6-BA6A-407CBD079E47}" type="slidenum">
              <a:rPr spc="-5" dirty="0"/>
              <a:t>2</a:t>
            </a:fld>
            <a:endParaRPr spc="-5" dirty="0"/>
          </a:p>
        </p:txBody>
      </p:sp>
      <p:sp>
        <p:nvSpPr>
          <p:cNvPr id="16" name="TextBox 15"/>
          <p:cNvSpPr txBox="1"/>
          <p:nvPr/>
        </p:nvSpPr>
        <p:spPr>
          <a:xfrm>
            <a:off x="1445453" y="6222888"/>
            <a:ext cx="1915163" cy="338554"/>
          </a:xfrm>
          <a:prstGeom prst="rect">
            <a:avLst/>
          </a:prstGeom>
          <a:noFill/>
        </p:spPr>
        <p:txBody>
          <a:bodyPr wrap="square" rtlCol="0">
            <a:spAutoFit/>
          </a:bodyPr>
          <a:lstStyle/>
          <a:p>
            <a:r>
              <a:rPr lang="en-CA" sz="1600" b="1" spc="10" dirty="0">
                <a:solidFill>
                  <a:srgbClr val="007378"/>
                </a:solidFill>
                <a:latin typeface="Lato" panose="020F0502020204030203" pitchFamily="34" charset="0"/>
                <a:ea typeface="Lato" panose="020F0502020204030203" pitchFamily="34" charset="0"/>
                <a:cs typeface="Lato" panose="020F0502020204030203" pitchFamily="34" charset="0"/>
              </a:rPr>
              <a:t>Licensed By:</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0496" y="3881192"/>
            <a:ext cx="5364092" cy="2329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prstClr val="white"/>
              </a:solidFill>
              <a:latin typeface="Calibri" panose="020F0502020204030204"/>
            </a:endParaRPr>
          </a:p>
        </p:txBody>
      </p:sp>
      <p:pic>
        <p:nvPicPr>
          <p:cNvPr id="4" name="Picture 3"/>
          <p:cNvPicPr>
            <a:picLocks noChangeAspect="1"/>
          </p:cNvPicPr>
          <p:nvPr/>
        </p:nvPicPr>
        <p:blipFill>
          <a:blip r:embed="rId2"/>
          <a:stretch>
            <a:fillRect/>
          </a:stretch>
        </p:blipFill>
        <p:spPr>
          <a:xfrm>
            <a:off x="1927412" y="680481"/>
            <a:ext cx="8538882" cy="6566554"/>
          </a:xfrm>
          <a:prstGeom prst="rect">
            <a:avLst/>
          </a:prstGeom>
        </p:spPr>
      </p:pic>
      <p:sp>
        <p:nvSpPr>
          <p:cNvPr id="14" name="Rounded Rectangle 13"/>
          <p:cNvSpPr/>
          <p:nvPr/>
        </p:nvSpPr>
        <p:spPr>
          <a:xfrm>
            <a:off x="5258700" y="3911973"/>
            <a:ext cx="2477647" cy="84828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prstClr val="white"/>
              </a:solidFill>
              <a:latin typeface="Calibri" panose="020F0502020204030204"/>
            </a:endParaRPr>
          </a:p>
        </p:txBody>
      </p:sp>
      <p:sp>
        <p:nvSpPr>
          <p:cNvPr id="3" name="Rectangle 2"/>
          <p:cNvSpPr/>
          <p:nvPr/>
        </p:nvSpPr>
        <p:spPr>
          <a:xfrm>
            <a:off x="4800600" y="3771900"/>
            <a:ext cx="5905500" cy="33813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588">
              <a:solidFill>
                <a:prstClr val="white"/>
              </a:solidFill>
              <a:latin typeface="Calibri" panose="020F0502020204030204"/>
            </a:endParaRPr>
          </a:p>
        </p:txBody>
      </p:sp>
      <p:sp>
        <p:nvSpPr>
          <p:cNvPr id="13" name="Rectangle 12"/>
          <p:cNvSpPr/>
          <p:nvPr/>
        </p:nvSpPr>
        <p:spPr>
          <a:xfrm>
            <a:off x="7499876" y="4508115"/>
            <a:ext cx="2473511" cy="2532104"/>
          </a:xfrm>
          <a:prstGeom prst="rect">
            <a:avLst/>
          </a:prstGeom>
          <a:gradFill>
            <a:gsLst>
              <a:gs pos="0">
                <a:srgbClr val="009999"/>
              </a:gs>
              <a:gs pos="39000">
                <a:srgbClr val="009999"/>
              </a:gs>
              <a:gs pos="65000">
                <a:srgbClr val="009999">
                  <a:lumMod val="83000"/>
                </a:srgbClr>
              </a:gs>
              <a:gs pos="100000">
                <a:srgbClr val="006666"/>
              </a:gs>
            </a:gsLst>
            <a:lin ang="5400000" scaled="1"/>
          </a:gra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2146" indent="-252146">
              <a:buFont typeface="Arial" panose="020B0604020202020204" pitchFamily="34" charset="0"/>
              <a:buChar char="•"/>
            </a:pPr>
            <a:endParaRPr lang="en-CA" sz="1588" dirty="0">
              <a:solidFill>
                <a:prstClr val="white"/>
              </a:solidFill>
              <a:latin typeface="Calibri" panose="020F0502020204030204"/>
            </a:endParaRPr>
          </a:p>
          <a:p>
            <a:pPr marL="252146" indent="-252146">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Advance our Public Relations</a:t>
            </a:r>
          </a:p>
          <a:p>
            <a:pPr marL="252146" indent="-252146">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Mitigate and manage risks while supporting the “hardest to serve”</a:t>
            </a:r>
          </a:p>
          <a:p>
            <a:pPr marL="252146" indent="-252146">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Strengthen collaboration with current and new partners, and promote better system and organization integration</a:t>
            </a:r>
          </a:p>
          <a:p>
            <a:pPr marL="252146" indent="-252146">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Build our relationships with key partners in the Health Sector</a:t>
            </a:r>
          </a:p>
          <a:p>
            <a:pPr marL="252146" indent="-252146">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Diversify, stabilize, and strengthen financial resources and efficiencies</a:t>
            </a:r>
            <a:endParaRPr lang="en-CA" sz="927" b="1" dirty="0">
              <a:solidFill>
                <a:prstClr val="white"/>
              </a:solidFill>
              <a:latin typeface="Lato" panose="020F0502020204030203" pitchFamily="34" charset="0"/>
              <a:ea typeface="Lato" panose="020F0502020204030203" pitchFamily="34" charset="0"/>
              <a:cs typeface="Lato" panose="020F0502020204030203" pitchFamily="34" charset="0"/>
            </a:endParaRPr>
          </a:p>
          <a:p>
            <a:pPr marL="252146" indent="-252146">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Embrace Diversity and Inclusion across the agency and with those we serve</a:t>
            </a:r>
            <a:endParaRPr lang="en-CA" sz="927" b="1"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4900497" y="4508115"/>
            <a:ext cx="2477647" cy="2532104"/>
          </a:xfrm>
          <a:prstGeom prst="rect">
            <a:avLst/>
          </a:prstGeom>
          <a:gradFill>
            <a:gsLst>
              <a:gs pos="0">
                <a:srgbClr val="009999"/>
              </a:gs>
              <a:gs pos="39000">
                <a:srgbClr val="009999"/>
              </a:gs>
              <a:gs pos="65000">
                <a:srgbClr val="009999">
                  <a:lumMod val="83000"/>
                </a:srgbClr>
              </a:gs>
              <a:gs pos="100000">
                <a:srgbClr val="006666"/>
              </a:gs>
            </a:gsLst>
            <a:lin ang="5400000" scaled="1"/>
          </a:gra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588" dirty="0">
              <a:solidFill>
                <a:sysClr val="windowText" lastClr="000000"/>
              </a:solidFill>
              <a:latin typeface="Lato" panose="020F0502020204030203" pitchFamily="34" charset="0"/>
              <a:ea typeface="Lato" panose="020F0502020204030203" pitchFamily="34" charset="0"/>
              <a:cs typeface="Lato" panose="020F0502020204030203" pitchFamily="34" charset="0"/>
            </a:endParaRPr>
          </a:p>
          <a:p>
            <a:pPr marL="81247" indent="-81247">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Increase our strategies to continually monitor and improve client experience and outcomes</a:t>
            </a:r>
          </a:p>
          <a:p>
            <a:pPr marL="81247" indent="-81247">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Leading with our strengths, increase our community services in support of current and future needs</a:t>
            </a:r>
          </a:p>
          <a:p>
            <a:pPr marL="81247" indent="-81247">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Leverage technology and evidence-informed approaches to support clients, promote good data use and optimize internal systems</a:t>
            </a:r>
          </a:p>
          <a:p>
            <a:pPr marL="81247" indent="-81247">
              <a:buFont typeface="Arial" panose="020B0604020202020204" pitchFamily="34" charset="0"/>
              <a:buChar char="•"/>
            </a:pPr>
            <a:r>
              <a:rPr lang="en-CA" sz="927" b="1" dirty="0">
                <a:solidFill>
                  <a:prstClr val="white"/>
                </a:solidFill>
                <a:latin typeface="Lato" panose="020F0502020204030203" pitchFamily="34" charset="0"/>
                <a:ea typeface="Lato" panose="020F0502020204030203" pitchFamily="34" charset="0"/>
                <a:cs typeface="Lato" panose="020F0502020204030203" pitchFamily="34" charset="0"/>
              </a:rPr>
              <a:t>Apply Outcome measurements to demonstrate effectiveness, efficiency and positive change in all we do</a:t>
            </a:r>
            <a:endParaRPr lang="en-CA" sz="927" b="1"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15" name="Rounded Rectangle 14"/>
          <p:cNvSpPr/>
          <p:nvPr/>
        </p:nvSpPr>
        <p:spPr>
          <a:xfrm>
            <a:off x="7495740" y="3881190"/>
            <a:ext cx="2477647" cy="849600"/>
          </a:xfrm>
          <a:prstGeom prst="roundRect">
            <a:avLst/>
          </a:prstGeom>
          <a:solidFill>
            <a:srgbClr val="009999"/>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12" b="1" dirty="0">
                <a:solidFill>
                  <a:prstClr val="white"/>
                </a:solidFill>
                <a:latin typeface="Lato" panose="020F0502020204030203" pitchFamily="34" charset="0"/>
                <a:ea typeface="Lato" panose="020F0502020204030203" pitchFamily="34" charset="0"/>
                <a:cs typeface="Lato" panose="020F0502020204030203" pitchFamily="34" charset="0"/>
              </a:rPr>
              <a:t>Position Craigwood for Greater Impact</a:t>
            </a:r>
            <a:endParaRPr lang="en-CA" sz="1412" b="1"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11" name="Rounded Rectangle 10"/>
          <p:cNvSpPr/>
          <p:nvPr/>
        </p:nvSpPr>
        <p:spPr>
          <a:xfrm>
            <a:off x="4900497" y="3881191"/>
            <a:ext cx="2477885" cy="849798"/>
          </a:xfrm>
          <a:prstGeom prst="roundRect">
            <a:avLst/>
          </a:prstGeom>
          <a:solidFill>
            <a:srgbClr val="009999"/>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12" b="1" dirty="0">
                <a:solidFill>
                  <a:prstClr val="white"/>
                </a:solidFill>
                <a:latin typeface="Lato" panose="020F0502020204030203" pitchFamily="34" charset="0"/>
                <a:ea typeface="Lato" panose="020F0502020204030203" pitchFamily="34" charset="0"/>
                <a:cs typeface="Lato" panose="020F0502020204030203" pitchFamily="34" charset="0"/>
              </a:rPr>
              <a:t>Improve Client Experiences and Positive Outcomes</a:t>
            </a:r>
            <a:endParaRPr lang="en-CA" sz="1412" b="1"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5" name="Rectangle 4"/>
          <p:cNvSpPr/>
          <p:nvPr/>
        </p:nvSpPr>
        <p:spPr>
          <a:xfrm>
            <a:off x="1927413" y="2524126"/>
            <a:ext cx="2494463" cy="87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Positive changes creating </a:t>
            </a:r>
          </a:p>
          <a:p>
            <a:pPr algn="ct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promising futures</a:t>
            </a:r>
          </a:p>
          <a:p>
            <a:pPr algn="ct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for children, youth and families</a:t>
            </a:r>
            <a:r>
              <a:rPr lang="en-US" sz="1200" dirty="0">
                <a:solidFill>
                  <a:prstClr val="black"/>
                </a:solidFill>
                <a:latin typeface="Calibri" panose="020F0502020204030204"/>
              </a:rPr>
              <a:t>.</a:t>
            </a:r>
            <a:endParaRPr lang="en-CA" sz="1200" dirty="0">
              <a:solidFill>
                <a:prstClr val="black"/>
              </a:solidFill>
              <a:latin typeface="Calibri" panose="020F0502020204030204"/>
            </a:endParaRPr>
          </a:p>
        </p:txBody>
      </p:sp>
      <p:sp>
        <p:nvSpPr>
          <p:cNvPr id="16" name="Rectangle 15"/>
          <p:cNvSpPr/>
          <p:nvPr/>
        </p:nvSpPr>
        <p:spPr>
          <a:xfrm>
            <a:off x="4281091" y="2500310"/>
            <a:ext cx="3978919" cy="708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prstClr val="black"/>
                </a:solidFill>
                <a:latin typeface="Lato" panose="020F0502020204030203" pitchFamily="34" charset="0"/>
                <a:ea typeface="Lato" panose="020F0502020204030203" pitchFamily="34" charset="0"/>
                <a:cs typeface="Lato" panose="020F0502020204030203" pitchFamily="34" charset="0"/>
              </a:rPr>
              <a:t>Craigwood’s purpose is to deliver evidence informed and results driven community mental health services that meet the needs of the children, youth and families in a timely impactful and person-centered way.</a:t>
            </a:r>
            <a:endParaRPr lang="en-CA" sz="12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p:cNvSpPr/>
          <p:nvPr/>
        </p:nvSpPr>
        <p:spPr>
          <a:xfrm>
            <a:off x="8119223" y="2500312"/>
            <a:ext cx="2556000" cy="895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Craigwood </a:t>
            </a:r>
            <a:r>
              <a:rPr lang="en-US" sz="1400" b="1" dirty="0">
                <a:solidFill>
                  <a:srgbClr val="006666"/>
                </a:solidFill>
                <a:latin typeface="Lato" panose="020F0502020204030203" pitchFamily="34" charset="0"/>
                <a:ea typeface="Lato" panose="020F0502020204030203" pitchFamily="34" charset="0"/>
                <a:cs typeface="Lato" panose="020F0502020204030203" pitchFamily="34" charset="0"/>
              </a:rPr>
              <a:t>C.A.R.E.S.</a:t>
            </a:r>
          </a:p>
          <a:p>
            <a:pPr algn="ctr"/>
            <a:r>
              <a:rPr lang="en-US" sz="1400" b="1" i="1" dirty="0">
                <a:solidFill>
                  <a:srgbClr val="006666"/>
                </a:solidFill>
                <a:latin typeface="Lato" panose="020F0502020204030203" pitchFamily="34" charset="0"/>
                <a:ea typeface="Lato" panose="020F0502020204030203" pitchFamily="34" charset="0"/>
                <a:cs typeface="Lato" panose="020F0502020204030203" pitchFamily="34" charset="0"/>
              </a:rPr>
              <a:t>C</a:t>
            </a: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ollaborative, </a:t>
            </a:r>
            <a:r>
              <a:rPr lang="en-US" sz="1400" b="1" i="1" dirty="0">
                <a:solidFill>
                  <a:srgbClr val="006666"/>
                </a:solidFill>
                <a:latin typeface="Lato" panose="020F0502020204030203" pitchFamily="34" charset="0"/>
                <a:ea typeface="Lato" panose="020F0502020204030203" pitchFamily="34" charset="0"/>
                <a:cs typeface="Lato" panose="020F0502020204030203" pitchFamily="34" charset="0"/>
              </a:rPr>
              <a:t>A</a:t>
            </a: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ccessible, </a:t>
            </a:r>
            <a:r>
              <a:rPr lang="en-US" sz="1400" b="1" i="1" dirty="0">
                <a:solidFill>
                  <a:srgbClr val="006666"/>
                </a:solidFill>
                <a:latin typeface="Lato" panose="020F0502020204030203" pitchFamily="34" charset="0"/>
                <a:ea typeface="Lato" panose="020F0502020204030203" pitchFamily="34" charset="0"/>
                <a:cs typeface="Lato" panose="020F0502020204030203" pitchFamily="34" charset="0"/>
              </a:rPr>
              <a:t>R</a:t>
            </a: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esponsive, </a:t>
            </a:r>
            <a:r>
              <a:rPr lang="en-US" sz="1400" b="1" i="1" dirty="0">
                <a:solidFill>
                  <a:srgbClr val="006666"/>
                </a:solidFill>
                <a:latin typeface="Lato" panose="020F0502020204030203" pitchFamily="34" charset="0"/>
                <a:ea typeface="Lato" panose="020F0502020204030203" pitchFamily="34" charset="0"/>
                <a:cs typeface="Lato" panose="020F0502020204030203" pitchFamily="34" charset="0"/>
              </a:rPr>
              <a:t>E</a:t>
            </a: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xcellence, </a:t>
            </a:r>
            <a:r>
              <a:rPr lang="en-US" sz="1400" b="1" i="1" dirty="0">
                <a:solidFill>
                  <a:srgbClr val="006666"/>
                </a:solidFill>
                <a:latin typeface="Lato" panose="020F0502020204030203" pitchFamily="34" charset="0"/>
                <a:ea typeface="Lato" panose="020F0502020204030203" pitchFamily="34" charset="0"/>
                <a:cs typeface="Lato" panose="020F0502020204030203" pitchFamily="34" charset="0"/>
              </a:rPr>
              <a:t>S</a:t>
            </a:r>
            <a:r>
              <a:rPr lang="en-US" sz="1400" dirty="0">
                <a:solidFill>
                  <a:prstClr val="black"/>
                </a:solidFill>
                <a:latin typeface="Lato" panose="020F0502020204030203" pitchFamily="34" charset="0"/>
                <a:ea typeface="Lato" panose="020F0502020204030203" pitchFamily="34" charset="0"/>
                <a:cs typeface="Lato" panose="020F0502020204030203" pitchFamily="34" charset="0"/>
              </a:rPr>
              <a:t>tewardship</a:t>
            </a:r>
            <a:endParaRPr lang="en-CA" sz="1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3044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36049" y="786007"/>
            <a:ext cx="893751" cy="1139952"/>
          </a:xfrm>
          <a:prstGeom prst="rect">
            <a:avLst/>
          </a:prstGeom>
          <a:blipFill>
            <a:blip r:embed="rId2" cstate="print"/>
            <a:srcRect/>
            <a:stretch>
              <a:fillRect r="-17316"/>
            </a:stretch>
          </a:blipFill>
          <a:ln>
            <a:solidFill>
              <a:schemeClr val="bg1">
                <a:lumMod val="50000"/>
              </a:schemeClr>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4" name="object 4"/>
          <p:cNvSpPr/>
          <p:nvPr/>
        </p:nvSpPr>
        <p:spPr>
          <a:xfrm>
            <a:off x="9144000" y="7356347"/>
            <a:ext cx="2438400" cy="205740"/>
          </a:xfrm>
          <a:custGeom>
            <a:avLst/>
            <a:gdLst/>
            <a:ahLst/>
            <a:cxnLst/>
            <a:rect l="l" t="t" r="r" b="b"/>
            <a:pathLst>
              <a:path w="2438400" h="205740">
                <a:moveTo>
                  <a:pt x="0" y="0"/>
                </a:moveTo>
                <a:lnTo>
                  <a:pt x="2438400" y="0"/>
                </a:lnTo>
                <a:lnTo>
                  <a:pt x="2438400" y="205739"/>
                </a:lnTo>
                <a:lnTo>
                  <a:pt x="0" y="205739"/>
                </a:lnTo>
                <a:lnTo>
                  <a:pt x="0" y="0"/>
                </a:lnTo>
                <a:close/>
              </a:path>
            </a:pathLst>
          </a:custGeom>
          <a:solidFill>
            <a:srgbClr val="007378"/>
          </a:solidFill>
        </p:spPr>
        <p:txBody>
          <a:bodyPr wrap="square" lIns="0" tIns="0" rIns="0" bIns="0" rtlCol="0"/>
          <a:lstStyle/>
          <a:p>
            <a:endParaRPr/>
          </a:p>
        </p:txBody>
      </p:sp>
      <p:sp>
        <p:nvSpPr>
          <p:cNvPr id="5" name="object 5"/>
          <p:cNvSpPr txBox="1"/>
          <p:nvPr/>
        </p:nvSpPr>
        <p:spPr>
          <a:xfrm>
            <a:off x="8936049" y="2317244"/>
            <a:ext cx="2115185" cy="4105611"/>
          </a:xfrm>
          <a:prstGeom prst="rect">
            <a:avLst/>
          </a:prstGeom>
        </p:spPr>
        <p:txBody>
          <a:bodyPr vert="horz" wrap="square" lIns="0" tIns="12065" rIns="0" bIns="0" rtlCol="0">
            <a:spAutoFit/>
          </a:bodyPr>
          <a:lstStyle/>
          <a:p>
            <a:r>
              <a:rPr lang="en-CA" sz="1400" b="1" dirty="0">
                <a:latin typeface="Lato" panose="020F0502020204030203" pitchFamily="34" charset="0"/>
                <a:ea typeface="Lato" panose="020F0502020204030203" pitchFamily="34" charset="0"/>
                <a:cs typeface="Lato" panose="020F0502020204030203" pitchFamily="34" charset="0"/>
              </a:rPr>
              <a:t>Graham Ashbourne</a:t>
            </a:r>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i="1" dirty="0">
                <a:latin typeface="Lato" panose="020F0502020204030203" pitchFamily="34" charset="0"/>
                <a:ea typeface="Lato" panose="020F0502020204030203" pitchFamily="34" charset="0"/>
                <a:cs typeface="Lato" panose="020F0502020204030203" pitchFamily="34" charset="0"/>
              </a:rPr>
              <a:t>Executive Director</a:t>
            </a:r>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b="1" dirty="0">
                <a:latin typeface="Lato" panose="020F0502020204030203" pitchFamily="34" charset="0"/>
                <a:ea typeface="Lato" panose="020F0502020204030203" pitchFamily="34" charset="0"/>
                <a:cs typeface="Lato" panose="020F0502020204030203" pitchFamily="34" charset="0"/>
              </a:rPr>
              <a:t>202</a:t>
            </a:r>
            <a:r>
              <a:rPr lang="en-US" sz="1400" b="1" dirty="0">
                <a:latin typeface="Lato" panose="020F0502020204030203" pitchFamily="34" charset="0"/>
                <a:ea typeface="Lato" panose="020F0502020204030203" pitchFamily="34" charset="0"/>
                <a:cs typeface="Lato" panose="020F0502020204030203" pitchFamily="34" charset="0"/>
              </a:rPr>
              <a:t>1</a:t>
            </a:r>
            <a:r>
              <a:rPr lang="en-CA" sz="1400" b="1" dirty="0">
                <a:latin typeface="Lato" panose="020F0502020204030203" pitchFamily="34" charset="0"/>
                <a:ea typeface="Lato" panose="020F0502020204030203" pitchFamily="34" charset="0"/>
                <a:cs typeface="Lato" panose="020F0502020204030203" pitchFamily="34" charset="0"/>
              </a:rPr>
              <a:t>-202</a:t>
            </a:r>
            <a:r>
              <a:rPr lang="en-US" sz="1400" b="1" dirty="0">
                <a:latin typeface="Lato" panose="020F0502020204030203" pitchFamily="34" charset="0"/>
                <a:ea typeface="Lato" panose="020F0502020204030203" pitchFamily="34" charset="0"/>
                <a:cs typeface="Lato" panose="020F0502020204030203" pitchFamily="34" charset="0"/>
              </a:rPr>
              <a:t>2 </a:t>
            </a:r>
            <a:r>
              <a:rPr lang="en-CA" sz="1400" b="1" dirty="0">
                <a:latin typeface="Lato" panose="020F0502020204030203" pitchFamily="34" charset="0"/>
                <a:ea typeface="Lato" panose="020F0502020204030203" pitchFamily="34" charset="0"/>
                <a:cs typeface="Lato" panose="020F0502020204030203" pitchFamily="34" charset="0"/>
              </a:rPr>
              <a:t>Board Members</a:t>
            </a:r>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b="1" dirty="0">
                <a:latin typeface="Lato" panose="020F0502020204030203" pitchFamily="34" charset="0"/>
                <a:ea typeface="Lato" panose="020F0502020204030203" pitchFamily="34" charset="0"/>
                <a:cs typeface="Lato" panose="020F0502020204030203" pitchFamily="34" charset="0"/>
              </a:rPr>
              <a:t>Chair </a:t>
            </a:r>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panose="020F0502020204030203" pitchFamily="34" charset="0"/>
                <a:ea typeface="Lato" panose="020F0502020204030203" pitchFamily="34" charset="0"/>
                <a:cs typeface="Lato" panose="020F0502020204030203" pitchFamily="34" charset="0"/>
              </a:rPr>
              <a:t>Sheila Powell</a:t>
            </a:r>
          </a:p>
          <a:p>
            <a:r>
              <a:rPr lang="en-CA" sz="1400" b="1" dirty="0">
                <a:latin typeface="Lato" panose="020F0502020204030203" pitchFamily="34" charset="0"/>
                <a:ea typeface="Lato" panose="020F0502020204030203" pitchFamily="34" charset="0"/>
                <a:cs typeface="Lato" panose="020F0502020204030203" pitchFamily="34" charset="0"/>
              </a:rPr>
              <a:t>Co-Vice Chairs</a:t>
            </a:r>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panose="020F0502020204030203" pitchFamily="34" charset="0"/>
                <a:ea typeface="Lato" panose="020F0502020204030203" pitchFamily="34" charset="0"/>
                <a:cs typeface="Lato" panose="020F0502020204030203" pitchFamily="34" charset="0"/>
              </a:rPr>
              <a:t>Jim Boniferro  </a:t>
            </a:r>
          </a:p>
          <a:p>
            <a:r>
              <a:rPr lang="en-CA" sz="1400" dirty="0">
                <a:latin typeface="Lato" panose="020F0502020204030203" pitchFamily="34" charset="0"/>
                <a:ea typeface="Lato" panose="020F0502020204030203" pitchFamily="34" charset="0"/>
                <a:cs typeface="Lato" panose="020F0502020204030203" pitchFamily="34" charset="0"/>
              </a:rPr>
              <a:t>Veronica Ciszewska  </a:t>
            </a:r>
          </a:p>
          <a:p>
            <a:r>
              <a:rPr lang="en-CA" sz="1400" b="1" dirty="0">
                <a:latin typeface="Lato" panose="020F0502020204030203" pitchFamily="34" charset="0"/>
                <a:ea typeface="Lato" panose="020F0502020204030203" pitchFamily="34" charset="0"/>
                <a:cs typeface="Lato" panose="020F0502020204030203" pitchFamily="34" charset="0"/>
              </a:rPr>
              <a:t>Members</a:t>
            </a:r>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panose="020F0502020204030203" pitchFamily="34" charset="0"/>
                <a:ea typeface="Lato" panose="020F0502020204030203" pitchFamily="34" charset="0"/>
                <a:cs typeface="Lato" panose="020F0502020204030203" pitchFamily="34" charset="0"/>
              </a:rPr>
              <a:t>Frank Buzanis  </a:t>
            </a:r>
          </a:p>
          <a:p>
            <a:r>
              <a:rPr lang="en-CA" sz="1400" dirty="0">
                <a:latin typeface="Lato" panose="020F0502020204030203" pitchFamily="34" charset="0"/>
                <a:ea typeface="Lato" panose="020F0502020204030203" pitchFamily="34" charset="0"/>
                <a:cs typeface="Lato" panose="020F0502020204030203" pitchFamily="34" charset="0"/>
              </a:rPr>
              <a:t>Lori Turner-Otte  </a:t>
            </a:r>
          </a:p>
          <a:p>
            <a:r>
              <a:rPr lang="en-CA" sz="1400" dirty="0">
                <a:latin typeface="Lato" panose="020F0502020204030203" pitchFamily="34" charset="0"/>
                <a:ea typeface="Lato" panose="020F0502020204030203" pitchFamily="34" charset="0"/>
                <a:cs typeface="Lato" panose="020F0502020204030203" pitchFamily="34" charset="0"/>
              </a:rPr>
              <a:t>David Chen</a:t>
            </a:r>
          </a:p>
          <a:p>
            <a:r>
              <a:rPr lang="en-CA" sz="1400" dirty="0">
                <a:latin typeface="Lato" panose="020F0502020204030203" pitchFamily="34" charset="0"/>
                <a:ea typeface="Lato" panose="020F0502020204030203" pitchFamily="34" charset="0"/>
                <a:cs typeface="Lato" panose="020F0502020204030203" pitchFamily="34" charset="0"/>
              </a:rPr>
              <a:t>Caroline Calmettes  </a:t>
            </a:r>
          </a:p>
          <a:p>
            <a:r>
              <a:rPr lang="en-CA" sz="1400" dirty="0">
                <a:latin typeface="Lato" panose="020F0502020204030203" pitchFamily="34" charset="0"/>
                <a:ea typeface="Lato" panose="020F0502020204030203" pitchFamily="34" charset="0"/>
                <a:cs typeface="Lato" panose="020F0502020204030203" pitchFamily="34" charset="0"/>
              </a:rPr>
              <a:t>Ashleigh DeCruz  </a:t>
            </a:r>
          </a:p>
          <a:p>
            <a:r>
              <a:rPr lang="en-CA" sz="1400" dirty="0">
                <a:latin typeface="Lato" panose="020F0502020204030203" pitchFamily="34" charset="0"/>
                <a:ea typeface="Lato" panose="020F0502020204030203" pitchFamily="34" charset="0"/>
                <a:cs typeface="Lato" panose="020F0502020204030203" pitchFamily="34" charset="0"/>
              </a:rPr>
              <a:t>Laura Di Cesare  </a:t>
            </a:r>
          </a:p>
          <a:p>
            <a:r>
              <a:rPr lang="en-CA" sz="1400" dirty="0">
                <a:latin typeface="Lato" panose="020F0502020204030203" pitchFamily="34" charset="0"/>
                <a:ea typeface="Lato" panose="020F0502020204030203" pitchFamily="34" charset="0"/>
                <a:cs typeface="Lato" panose="020F0502020204030203" pitchFamily="34" charset="0"/>
              </a:rPr>
              <a:t>Jessica Hon  </a:t>
            </a:r>
          </a:p>
          <a:p>
            <a:r>
              <a:rPr lang="en-CA" sz="1400" dirty="0">
                <a:latin typeface="Lato" panose="020F0502020204030203" pitchFamily="34" charset="0"/>
                <a:ea typeface="Lato" panose="020F0502020204030203" pitchFamily="34" charset="0"/>
                <a:cs typeface="Lato" panose="020F0502020204030203" pitchFamily="34" charset="0"/>
              </a:rPr>
              <a:t>Opeyemi Omonije</a:t>
            </a:r>
          </a:p>
          <a:p>
            <a:r>
              <a:rPr lang="en-CA" sz="1400" dirty="0">
                <a:latin typeface="Lato" panose="020F0502020204030203" pitchFamily="34" charset="0"/>
                <a:ea typeface="Lato" panose="020F0502020204030203" pitchFamily="34" charset="0"/>
                <a:cs typeface="Lato" panose="020F0502020204030203" pitchFamily="34" charset="0"/>
              </a:rPr>
              <a:t>Ryan Bennett</a:t>
            </a:r>
            <a:endParaRPr sz="1400" dirty="0">
              <a:latin typeface="Lato" panose="020F0502020204030203" pitchFamily="34" charset="0"/>
              <a:ea typeface="Lato" panose="020F0502020204030203" pitchFamily="34" charset="0"/>
              <a:cs typeface="Lato" panose="020F0502020204030203" pitchFamily="34" charset="0"/>
            </a:endParaRPr>
          </a:p>
        </p:txBody>
      </p:sp>
      <p:sp>
        <p:nvSpPr>
          <p:cNvPr id="9" name="object 9"/>
          <p:cNvSpPr txBox="1"/>
          <p:nvPr/>
        </p:nvSpPr>
        <p:spPr>
          <a:xfrm>
            <a:off x="9280652" y="7366374"/>
            <a:ext cx="1888489" cy="207749"/>
          </a:xfrm>
          <a:prstGeom prst="rect">
            <a:avLst/>
          </a:prstGeom>
        </p:spPr>
        <p:txBody>
          <a:bodyPr vert="horz" wrap="square" lIns="0" tIns="53340" rIns="0" bIns="0" rtlCol="0">
            <a:spAutoFit/>
          </a:bodyPr>
          <a:lstStyle/>
          <a:p>
            <a:pPr marL="12700">
              <a:lnSpc>
                <a:spcPct val="100000"/>
              </a:lnSpc>
              <a:spcBef>
                <a:spcPts val="420"/>
              </a:spcBef>
            </a:pPr>
            <a:r>
              <a:rPr lang="en-CA" sz="1000" spc="-30" dirty="0">
                <a:solidFill>
                  <a:srgbClr val="FFFFFF"/>
                </a:solidFill>
                <a:latin typeface="Lato"/>
                <a:cs typeface="Lato"/>
              </a:rPr>
              <a:t>Craigwood </a:t>
            </a:r>
            <a:r>
              <a:rPr lang="en-CA" sz="1000" spc="-15" dirty="0">
                <a:solidFill>
                  <a:srgbClr val="FFFFFF"/>
                </a:solidFill>
                <a:latin typeface="Lato"/>
                <a:cs typeface="Lato"/>
              </a:rPr>
              <a:t>21/22 </a:t>
            </a:r>
            <a:r>
              <a:rPr lang="en-CA" sz="1000" spc="-30" dirty="0">
                <a:solidFill>
                  <a:srgbClr val="FFFFFF"/>
                </a:solidFill>
                <a:latin typeface="Lato"/>
                <a:cs typeface="Lato"/>
              </a:rPr>
              <a:t>Annual</a:t>
            </a:r>
            <a:r>
              <a:rPr lang="en-CA" sz="1000" spc="10" dirty="0">
                <a:solidFill>
                  <a:srgbClr val="FFFFFF"/>
                </a:solidFill>
                <a:latin typeface="Lato"/>
                <a:cs typeface="Lato"/>
              </a:rPr>
              <a:t> </a:t>
            </a:r>
            <a:r>
              <a:rPr lang="en-CA" sz="1000" spc="-20" dirty="0">
                <a:solidFill>
                  <a:srgbClr val="FFFFFF"/>
                </a:solidFill>
                <a:latin typeface="Lato"/>
                <a:cs typeface="Lato"/>
              </a:rPr>
              <a:t>Report</a:t>
            </a:r>
            <a:endParaRPr lang="en-CA" sz="1000" dirty="0">
              <a:latin typeface="Lato"/>
              <a:cs typeface="Lato"/>
            </a:endParaRPr>
          </a:p>
        </p:txBody>
      </p:sp>
      <p:sp>
        <p:nvSpPr>
          <p:cNvPr id="10" name="object 10"/>
          <p:cNvSpPr txBox="1">
            <a:spLocks noGrp="1"/>
          </p:cNvSpPr>
          <p:nvPr>
            <p:ph type="sldNum" sz="quarter" idx="7"/>
          </p:nvPr>
        </p:nvSpPr>
        <p:spPr>
          <a:prstGeom prst="rect">
            <a:avLst/>
          </a:prstGeom>
        </p:spPr>
        <p:txBody>
          <a:bodyPr vert="horz" wrap="square" lIns="0" tIns="10160" rIns="0" bIns="0" rtlCol="0">
            <a:spAutoFit/>
          </a:bodyPr>
          <a:lstStyle/>
          <a:p>
            <a:pPr marL="12700">
              <a:lnSpc>
                <a:spcPct val="100000"/>
              </a:lnSpc>
              <a:spcBef>
                <a:spcPts val="80"/>
              </a:spcBef>
            </a:pPr>
            <a:fld id="{81D60167-4931-47E6-BA6A-407CBD079E47}" type="slidenum">
              <a:rPr spc="-5" dirty="0"/>
              <a:t>4</a:t>
            </a:fld>
            <a:endParaRPr spc="-5" dirty="0"/>
          </a:p>
        </p:txBody>
      </p:sp>
      <p:sp>
        <p:nvSpPr>
          <p:cNvPr id="6" name="object 6"/>
          <p:cNvSpPr txBox="1">
            <a:spLocks noGrp="1"/>
          </p:cNvSpPr>
          <p:nvPr>
            <p:ph type="title"/>
          </p:nvPr>
        </p:nvSpPr>
        <p:spPr>
          <a:xfrm>
            <a:off x="569644" y="753732"/>
            <a:ext cx="6440756"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7379"/>
                </a:solidFill>
                <a:latin typeface="Lato Heavy"/>
                <a:cs typeface="Lato Heavy"/>
              </a:rPr>
              <a:t>Message </a:t>
            </a:r>
            <a:r>
              <a:rPr sz="2000" b="1" spc="-15" dirty="0">
                <a:solidFill>
                  <a:srgbClr val="007379"/>
                </a:solidFill>
                <a:latin typeface="Lato Heavy"/>
                <a:cs typeface="Lato Heavy"/>
              </a:rPr>
              <a:t>from </a:t>
            </a:r>
            <a:r>
              <a:rPr sz="2000" b="1" dirty="0">
                <a:solidFill>
                  <a:srgbClr val="007379"/>
                </a:solidFill>
                <a:latin typeface="Lato Heavy"/>
                <a:cs typeface="Lato Heavy"/>
              </a:rPr>
              <a:t>the </a:t>
            </a:r>
            <a:r>
              <a:rPr lang="en-US" sz="2000" b="1" dirty="0">
                <a:solidFill>
                  <a:srgbClr val="007379"/>
                </a:solidFill>
                <a:latin typeface="Lato Heavy"/>
                <a:cs typeface="Lato Heavy"/>
              </a:rPr>
              <a:t>Board Chair and </a:t>
            </a:r>
            <a:r>
              <a:rPr sz="2000" b="1" dirty="0">
                <a:solidFill>
                  <a:srgbClr val="007379"/>
                </a:solidFill>
                <a:latin typeface="Lato Heavy"/>
                <a:cs typeface="Lato Heavy"/>
              </a:rPr>
              <a:t>Executive</a:t>
            </a:r>
            <a:r>
              <a:rPr sz="2000" b="1" spc="-140" dirty="0">
                <a:solidFill>
                  <a:srgbClr val="007379"/>
                </a:solidFill>
                <a:latin typeface="Lato Heavy"/>
                <a:cs typeface="Lato Heavy"/>
              </a:rPr>
              <a:t> </a:t>
            </a:r>
            <a:r>
              <a:rPr sz="2000" b="1" spc="-5" dirty="0">
                <a:solidFill>
                  <a:srgbClr val="007379"/>
                </a:solidFill>
                <a:latin typeface="Lato Heavy"/>
                <a:cs typeface="Lato Heavy"/>
              </a:rPr>
              <a:t>Director</a:t>
            </a:r>
            <a:endParaRPr sz="2000" dirty="0">
              <a:latin typeface="Lato Heavy"/>
              <a:cs typeface="Lato Heavy"/>
            </a:endParaRPr>
          </a:p>
        </p:txBody>
      </p:sp>
      <p:sp>
        <p:nvSpPr>
          <p:cNvPr id="7" name="object 7"/>
          <p:cNvSpPr txBox="1"/>
          <p:nvPr/>
        </p:nvSpPr>
        <p:spPr>
          <a:xfrm>
            <a:off x="569644" y="1354459"/>
            <a:ext cx="7541895" cy="4829527"/>
          </a:xfrm>
          <a:prstGeom prst="rect">
            <a:avLst/>
          </a:prstGeom>
        </p:spPr>
        <p:txBody>
          <a:bodyPr vert="horz" wrap="square" lIns="0" tIns="88900" rIns="0" bIns="0" rtlCol="0" anchor="t">
            <a:spAutoFit/>
          </a:bodyPr>
          <a:lstStyle/>
          <a:p>
            <a:r>
              <a:rPr lang="en-CA" sz="1400" dirty="0">
                <a:latin typeface="Lato"/>
                <a:ea typeface="Lato"/>
                <a:cs typeface="Lato"/>
              </a:rPr>
              <a:t>This year continued to highlight the incredible strength and resiliency of our clients, families and staff who are part of the Craigwood Children, Youth and Family Services community. We have definitely continued to experience the impact of the pandemic far longer than any of us might have anticipated. Through it all - staff and clients continued to overcome obstacles, demonstrate resiliency and create opportunities to grow and develop together. </a:t>
            </a:r>
            <a:endParaRPr lang="en-CA" sz="1400" dirty="0">
              <a:latin typeface="Lato" panose="020F0502020204030203" pitchFamily="34" charset="0"/>
              <a:ea typeface="Lato" panose="020F0502020204030203" pitchFamily="34" charset="0"/>
              <a:cs typeface="Lato" panose="020F0502020204030203" pitchFamily="34" charset="0"/>
            </a:endParaRPr>
          </a:p>
          <a:p>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a:ea typeface="Lato"/>
                <a:cs typeface="Lato"/>
              </a:rPr>
              <a:t>In the past year, we also reflected on what it will take to recover from the pandemic and begin to move forward.  We renewed our Strategic Plan with focus on three key areas: Starting with </a:t>
            </a:r>
            <a:r>
              <a:rPr lang="en-CA" sz="1400" i="1" dirty="0">
                <a:latin typeface="Lato"/>
                <a:ea typeface="Lato"/>
                <a:cs typeface="Lato"/>
              </a:rPr>
              <a:t>Investing in People</a:t>
            </a:r>
            <a:r>
              <a:rPr lang="en-CA" sz="1400" dirty="0">
                <a:latin typeface="Lato"/>
                <a:ea typeface="Lato"/>
                <a:cs typeface="Lato"/>
              </a:rPr>
              <a:t>, we will </a:t>
            </a:r>
            <a:r>
              <a:rPr lang="en-CA" sz="1400" i="1" dirty="0">
                <a:latin typeface="Lato"/>
                <a:ea typeface="Lato"/>
                <a:cs typeface="Lato"/>
              </a:rPr>
              <a:t>Improve Client Experiences and Positive Outcomes</a:t>
            </a:r>
            <a:r>
              <a:rPr lang="en-CA" sz="1400" dirty="0">
                <a:latin typeface="Lato"/>
                <a:ea typeface="Lato"/>
                <a:cs typeface="Lato"/>
              </a:rPr>
              <a:t> and </a:t>
            </a:r>
            <a:r>
              <a:rPr lang="en-CA" sz="1400" i="1" dirty="0">
                <a:latin typeface="Lato"/>
                <a:ea typeface="Lato"/>
                <a:cs typeface="Lato"/>
              </a:rPr>
              <a:t>Position Craigwood for Greater Impact</a:t>
            </a:r>
            <a:r>
              <a:rPr lang="en-CA" sz="1400" dirty="0">
                <a:latin typeface="Lato"/>
                <a:ea typeface="Lato"/>
                <a:cs typeface="Lato"/>
              </a:rPr>
              <a:t>. This year, we were pleased to welcome two new senior leaders to champion our Client Services and Human Resources department. The Craigwood Leadership team is dedicated to refocusing on the overall wellness of the staff, and</a:t>
            </a:r>
            <a:r>
              <a:rPr lang="en-CA" sz="1400" strike="sngStrike" dirty="0">
                <a:latin typeface="Lato"/>
                <a:ea typeface="Lato"/>
                <a:cs typeface="Lato"/>
              </a:rPr>
              <a:t> </a:t>
            </a:r>
            <a:r>
              <a:rPr lang="en-CA" sz="1400" dirty="0">
                <a:latin typeface="Lato"/>
                <a:ea typeface="Lato"/>
                <a:cs typeface="Lato"/>
              </a:rPr>
              <a:t>reinvesting in training and support, recruitment and retention. Through these efforts, we continue to build a staff team that are well equipped to support our clients and families. </a:t>
            </a:r>
            <a:endParaRPr lang="en-CA" sz="1400" dirty="0">
              <a:latin typeface="Lato" panose="020F0502020204030203" pitchFamily="34" charset="0"/>
              <a:ea typeface="Lato" panose="020F0502020204030203" pitchFamily="34" charset="0"/>
              <a:cs typeface="Lato" panose="020F0502020204030203" pitchFamily="34" charset="0"/>
            </a:endParaRPr>
          </a:p>
          <a:p>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a:ea typeface="Lato"/>
                <a:cs typeface="Lato"/>
              </a:rPr>
              <a:t>We are very proud of the work of our staff. Highlights from this this year’s work include: beginning equity, diversity and inclusion work starting with the board and leadership team; consolidation of our Live-In Treatment Services on our Campus; solidifying virtual counseling services as a highly accessible part of our continuum; and providing more community therapy services to those in need than ever before. As we focus our attention on </a:t>
            </a:r>
            <a:r>
              <a:rPr lang="en-CA" sz="1400" i="1" dirty="0">
                <a:latin typeface="Lato"/>
                <a:ea typeface="Lato"/>
                <a:cs typeface="Lato"/>
              </a:rPr>
              <a:t>Investing in People</a:t>
            </a:r>
            <a:r>
              <a:rPr lang="en-CA" sz="1400" dirty="0">
                <a:latin typeface="Lato"/>
                <a:ea typeface="Lato"/>
                <a:cs typeface="Lato"/>
              </a:rPr>
              <a:t> we are also using the next year to refresh what we do and renew our internal and external relationships with a lens towards our next accreditation.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834" y="782959"/>
            <a:ext cx="914400" cy="11430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14843" y="5248655"/>
            <a:ext cx="1440179" cy="168706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55152" y="4945379"/>
            <a:ext cx="339851" cy="4312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96128" y="4198620"/>
            <a:ext cx="3005327" cy="2619755"/>
          </a:xfrm>
          <a:prstGeom prst="rect">
            <a:avLst/>
          </a:prstGeom>
          <a:blipFill>
            <a:blip r:embed="rId4" cstate="print"/>
            <a:stretch>
              <a:fillRect/>
            </a:stretch>
          </a:blipFill>
          <a:effectLst>
            <a:outerShdw blurRad="50800" dist="50800" dir="5400000" algn="ctr" rotWithShape="0">
              <a:srgbClr val="000000">
                <a:alpha val="81000"/>
              </a:srgbClr>
            </a:outerShdw>
          </a:effectLst>
        </p:spPr>
        <p:txBody>
          <a:bodyPr wrap="square" lIns="0" tIns="0" rIns="0" bIns="0" rtlCol="0"/>
          <a:lstStyle/>
          <a:p>
            <a:endParaRPr/>
          </a:p>
        </p:txBody>
      </p:sp>
      <p:sp>
        <p:nvSpPr>
          <p:cNvPr id="5" name="object 5"/>
          <p:cNvSpPr/>
          <p:nvPr/>
        </p:nvSpPr>
        <p:spPr>
          <a:xfrm>
            <a:off x="8993123" y="4287011"/>
            <a:ext cx="109855" cy="336550"/>
          </a:xfrm>
          <a:custGeom>
            <a:avLst/>
            <a:gdLst/>
            <a:ahLst/>
            <a:cxnLst/>
            <a:rect l="l" t="t" r="r" b="b"/>
            <a:pathLst>
              <a:path w="109854" h="336550">
                <a:moveTo>
                  <a:pt x="0" y="0"/>
                </a:moveTo>
                <a:lnTo>
                  <a:pt x="109626" y="336308"/>
                </a:lnTo>
                <a:lnTo>
                  <a:pt x="91008" y="242303"/>
                </a:lnTo>
                <a:lnTo>
                  <a:pt x="1752" y="2667"/>
                </a:lnTo>
                <a:lnTo>
                  <a:pt x="0" y="0"/>
                </a:lnTo>
                <a:close/>
              </a:path>
            </a:pathLst>
          </a:custGeom>
          <a:solidFill>
            <a:srgbClr val="006F78">
              <a:alpha val="10978"/>
            </a:srgbClr>
          </a:solidFill>
        </p:spPr>
        <p:txBody>
          <a:bodyPr wrap="square" lIns="0" tIns="0" rIns="0" bIns="0" rtlCol="0"/>
          <a:lstStyle/>
          <a:p>
            <a:endParaRPr/>
          </a:p>
        </p:txBody>
      </p:sp>
      <p:sp>
        <p:nvSpPr>
          <p:cNvPr id="6" name="object 6"/>
          <p:cNvSpPr/>
          <p:nvPr/>
        </p:nvSpPr>
        <p:spPr>
          <a:xfrm>
            <a:off x="6483096" y="3323844"/>
            <a:ext cx="1996439" cy="1234440"/>
          </a:xfrm>
          <a:custGeom>
            <a:avLst/>
            <a:gdLst/>
            <a:ahLst/>
            <a:cxnLst/>
            <a:rect l="l" t="t" r="r" b="b"/>
            <a:pathLst>
              <a:path w="1996440" h="1234439">
                <a:moveTo>
                  <a:pt x="1107084" y="0"/>
                </a:moveTo>
                <a:lnTo>
                  <a:pt x="1063891" y="812"/>
                </a:lnTo>
                <a:lnTo>
                  <a:pt x="1020559" y="3543"/>
                </a:lnTo>
                <a:lnTo>
                  <a:pt x="977074" y="8216"/>
                </a:lnTo>
                <a:lnTo>
                  <a:pt x="933424" y="14884"/>
                </a:lnTo>
                <a:lnTo>
                  <a:pt x="889596" y="23545"/>
                </a:lnTo>
                <a:lnTo>
                  <a:pt x="845566" y="34264"/>
                </a:lnTo>
                <a:lnTo>
                  <a:pt x="801331" y="47066"/>
                </a:lnTo>
                <a:lnTo>
                  <a:pt x="756869" y="61976"/>
                </a:lnTo>
                <a:lnTo>
                  <a:pt x="712165" y="79057"/>
                </a:lnTo>
                <a:lnTo>
                  <a:pt x="667194" y="98310"/>
                </a:lnTo>
                <a:lnTo>
                  <a:pt x="621969" y="119786"/>
                </a:lnTo>
                <a:lnTo>
                  <a:pt x="576440" y="143510"/>
                </a:lnTo>
                <a:lnTo>
                  <a:pt x="530618" y="169506"/>
                </a:lnTo>
                <a:lnTo>
                  <a:pt x="484492" y="197840"/>
                </a:lnTo>
                <a:lnTo>
                  <a:pt x="438023" y="228523"/>
                </a:lnTo>
                <a:lnTo>
                  <a:pt x="144005" y="441401"/>
                </a:lnTo>
                <a:lnTo>
                  <a:pt x="9080" y="617118"/>
                </a:lnTo>
                <a:lnTo>
                  <a:pt x="0" y="849972"/>
                </a:lnTo>
                <a:lnTo>
                  <a:pt x="83553" y="1234262"/>
                </a:lnTo>
                <a:lnTo>
                  <a:pt x="98463" y="1175550"/>
                </a:lnTo>
                <a:lnTo>
                  <a:pt x="156489" y="1025055"/>
                </a:lnTo>
                <a:lnTo>
                  <a:pt x="277596" y="821258"/>
                </a:lnTo>
                <a:lnTo>
                  <a:pt x="481736" y="602653"/>
                </a:lnTo>
                <a:lnTo>
                  <a:pt x="533692" y="562241"/>
                </a:lnTo>
                <a:lnTo>
                  <a:pt x="592366" y="523570"/>
                </a:lnTo>
                <a:lnTo>
                  <a:pt x="657669" y="487464"/>
                </a:lnTo>
                <a:lnTo>
                  <a:pt x="692785" y="470611"/>
                </a:lnTo>
                <a:lnTo>
                  <a:pt x="729500" y="454698"/>
                </a:lnTo>
                <a:lnTo>
                  <a:pt x="767829" y="439839"/>
                </a:lnTo>
                <a:lnTo>
                  <a:pt x="807758" y="426110"/>
                </a:lnTo>
                <a:lnTo>
                  <a:pt x="849261" y="413626"/>
                </a:lnTo>
                <a:lnTo>
                  <a:pt x="892327" y="402475"/>
                </a:lnTo>
                <a:lnTo>
                  <a:pt x="936955" y="392785"/>
                </a:lnTo>
                <a:lnTo>
                  <a:pt x="983119" y="384632"/>
                </a:lnTo>
                <a:lnTo>
                  <a:pt x="1030820" y="378117"/>
                </a:lnTo>
                <a:lnTo>
                  <a:pt x="1080033" y="373341"/>
                </a:lnTo>
                <a:lnTo>
                  <a:pt x="1130744" y="370420"/>
                </a:lnTo>
                <a:lnTo>
                  <a:pt x="1182954" y="369443"/>
                </a:lnTo>
                <a:lnTo>
                  <a:pt x="1995817" y="369443"/>
                </a:lnTo>
                <a:lnTo>
                  <a:pt x="1921471" y="302755"/>
                </a:lnTo>
                <a:lnTo>
                  <a:pt x="1878063" y="273685"/>
                </a:lnTo>
                <a:lnTo>
                  <a:pt x="1834794" y="245884"/>
                </a:lnTo>
                <a:lnTo>
                  <a:pt x="1791652" y="219367"/>
                </a:lnTo>
                <a:lnTo>
                  <a:pt x="1748637" y="194195"/>
                </a:lnTo>
                <a:lnTo>
                  <a:pt x="1705711" y="170395"/>
                </a:lnTo>
                <a:lnTo>
                  <a:pt x="1662887" y="148005"/>
                </a:lnTo>
                <a:lnTo>
                  <a:pt x="1620113" y="127038"/>
                </a:lnTo>
                <a:lnTo>
                  <a:pt x="1577416" y="107543"/>
                </a:lnTo>
                <a:lnTo>
                  <a:pt x="1534744" y="89573"/>
                </a:lnTo>
                <a:lnTo>
                  <a:pt x="1492110" y="73126"/>
                </a:lnTo>
                <a:lnTo>
                  <a:pt x="1449476" y="58254"/>
                </a:lnTo>
                <a:lnTo>
                  <a:pt x="1406842" y="44996"/>
                </a:lnTo>
                <a:lnTo>
                  <a:pt x="1364195" y="33362"/>
                </a:lnTo>
                <a:lnTo>
                  <a:pt x="1321511" y="23418"/>
                </a:lnTo>
                <a:lnTo>
                  <a:pt x="1278788" y="15189"/>
                </a:lnTo>
                <a:lnTo>
                  <a:pt x="1235989" y="8686"/>
                </a:lnTo>
                <a:lnTo>
                  <a:pt x="1193114" y="3962"/>
                </a:lnTo>
                <a:lnTo>
                  <a:pt x="1150150" y="1066"/>
                </a:lnTo>
                <a:lnTo>
                  <a:pt x="1107084" y="0"/>
                </a:lnTo>
                <a:close/>
              </a:path>
            </a:pathLst>
          </a:custGeom>
          <a:solidFill>
            <a:srgbClr val="006F78">
              <a:alpha val="10978"/>
            </a:srgbClr>
          </a:solidFill>
        </p:spPr>
        <p:txBody>
          <a:bodyPr wrap="square" lIns="0" tIns="0" rIns="0" bIns="0" rtlCol="0"/>
          <a:lstStyle/>
          <a:p>
            <a:endParaRPr/>
          </a:p>
        </p:txBody>
      </p:sp>
      <p:sp>
        <p:nvSpPr>
          <p:cNvPr id="7" name="object 7"/>
          <p:cNvSpPr/>
          <p:nvPr/>
        </p:nvSpPr>
        <p:spPr>
          <a:xfrm>
            <a:off x="8855964" y="4078223"/>
            <a:ext cx="137160" cy="208915"/>
          </a:xfrm>
          <a:custGeom>
            <a:avLst/>
            <a:gdLst/>
            <a:ahLst/>
            <a:cxnLst/>
            <a:rect l="l" t="t" r="r" b="b"/>
            <a:pathLst>
              <a:path w="137159" h="208914">
                <a:moveTo>
                  <a:pt x="0" y="0"/>
                </a:moveTo>
                <a:lnTo>
                  <a:pt x="136855" y="208724"/>
                </a:lnTo>
                <a:lnTo>
                  <a:pt x="134848" y="202590"/>
                </a:lnTo>
                <a:lnTo>
                  <a:pt x="3162" y="1841"/>
                </a:lnTo>
                <a:lnTo>
                  <a:pt x="0" y="0"/>
                </a:lnTo>
                <a:close/>
              </a:path>
            </a:pathLst>
          </a:custGeom>
          <a:solidFill>
            <a:srgbClr val="006F78">
              <a:alpha val="10978"/>
            </a:srgbClr>
          </a:solidFill>
        </p:spPr>
        <p:txBody>
          <a:bodyPr wrap="square" lIns="0" tIns="0" rIns="0" bIns="0" rtlCol="0"/>
          <a:lstStyle/>
          <a:p>
            <a:endParaRPr/>
          </a:p>
        </p:txBody>
      </p:sp>
      <p:sp>
        <p:nvSpPr>
          <p:cNvPr id="8" name="object 8"/>
          <p:cNvSpPr/>
          <p:nvPr/>
        </p:nvSpPr>
        <p:spPr>
          <a:xfrm>
            <a:off x="7665726" y="3692652"/>
            <a:ext cx="1189990" cy="385445"/>
          </a:xfrm>
          <a:custGeom>
            <a:avLst/>
            <a:gdLst/>
            <a:ahLst/>
            <a:cxnLst/>
            <a:rect l="l" t="t" r="r" b="b"/>
            <a:pathLst>
              <a:path w="1189990" h="385445">
                <a:moveTo>
                  <a:pt x="812241" y="0"/>
                </a:moveTo>
                <a:lnTo>
                  <a:pt x="0" y="0"/>
                </a:lnTo>
                <a:lnTo>
                  <a:pt x="53632" y="1066"/>
                </a:lnTo>
                <a:lnTo>
                  <a:pt x="108762" y="4267"/>
                </a:lnTo>
                <a:lnTo>
                  <a:pt x="165303" y="9728"/>
                </a:lnTo>
                <a:lnTo>
                  <a:pt x="223316" y="17538"/>
                </a:lnTo>
                <a:lnTo>
                  <a:pt x="282727" y="27800"/>
                </a:lnTo>
                <a:lnTo>
                  <a:pt x="343585" y="40601"/>
                </a:lnTo>
                <a:lnTo>
                  <a:pt x="405815" y="56057"/>
                </a:lnTo>
                <a:lnTo>
                  <a:pt x="469468" y="74282"/>
                </a:lnTo>
                <a:lnTo>
                  <a:pt x="534466" y="95313"/>
                </a:lnTo>
                <a:lnTo>
                  <a:pt x="957884" y="248678"/>
                </a:lnTo>
                <a:lnTo>
                  <a:pt x="1189710" y="385064"/>
                </a:lnTo>
                <a:lnTo>
                  <a:pt x="1117993" y="274675"/>
                </a:lnTo>
                <a:lnTo>
                  <a:pt x="812241" y="0"/>
                </a:lnTo>
                <a:close/>
              </a:path>
            </a:pathLst>
          </a:custGeom>
          <a:solidFill>
            <a:srgbClr val="006F78">
              <a:alpha val="10978"/>
            </a:srgbClr>
          </a:solidFill>
        </p:spPr>
        <p:txBody>
          <a:bodyPr wrap="square" lIns="0" tIns="0" rIns="0" bIns="0" rtlCol="0"/>
          <a:lstStyle/>
          <a:p>
            <a:endParaRPr/>
          </a:p>
        </p:txBody>
      </p:sp>
      <p:sp>
        <p:nvSpPr>
          <p:cNvPr id="9" name="object 9"/>
          <p:cNvSpPr/>
          <p:nvPr/>
        </p:nvSpPr>
        <p:spPr>
          <a:xfrm>
            <a:off x="5657085" y="3076955"/>
            <a:ext cx="2071370" cy="2861945"/>
          </a:xfrm>
          <a:custGeom>
            <a:avLst/>
            <a:gdLst/>
            <a:ahLst/>
            <a:cxnLst/>
            <a:rect l="l" t="t" r="r" b="b"/>
            <a:pathLst>
              <a:path w="2071370" h="2861945">
                <a:moveTo>
                  <a:pt x="1564551" y="0"/>
                </a:moveTo>
                <a:lnTo>
                  <a:pt x="1283246" y="0"/>
                </a:lnTo>
                <a:lnTo>
                  <a:pt x="1244218" y="546"/>
                </a:lnTo>
                <a:lnTo>
                  <a:pt x="1194955" y="2565"/>
                </a:lnTo>
                <a:lnTo>
                  <a:pt x="1146060" y="6159"/>
                </a:lnTo>
                <a:lnTo>
                  <a:pt x="1097635" y="11328"/>
                </a:lnTo>
                <a:lnTo>
                  <a:pt x="1049731" y="18034"/>
                </a:lnTo>
                <a:lnTo>
                  <a:pt x="1002334" y="26276"/>
                </a:lnTo>
                <a:lnTo>
                  <a:pt x="955547" y="36029"/>
                </a:lnTo>
                <a:lnTo>
                  <a:pt x="909370" y="47282"/>
                </a:lnTo>
                <a:lnTo>
                  <a:pt x="863879" y="60032"/>
                </a:lnTo>
                <a:lnTo>
                  <a:pt x="819061" y="74256"/>
                </a:lnTo>
                <a:lnTo>
                  <a:pt x="775017" y="89928"/>
                </a:lnTo>
                <a:lnTo>
                  <a:pt x="731748" y="107035"/>
                </a:lnTo>
                <a:lnTo>
                  <a:pt x="689305" y="125577"/>
                </a:lnTo>
                <a:lnTo>
                  <a:pt x="647750" y="145529"/>
                </a:lnTo>
                <a:lnTo>
                  <a:pt x="607072" y="166916"/>
                </a:lnTo>
                <a:lnTo>
                  <a:pt x="567372" y="189636"/>
                </a:lnTo>
                <a:lnTo>
                  <a:pt x="528650" y="213728"/>
                </a:lnTo>
                <a:lnTo>
                  <a:pt x="490931" y="239166"/>
                </a:lnTo>
                <a:lnTo>
                  <a:pt x="454355" y="265925"/>
                </a:lnTo>
                <a:lnTo>
                  <a:pt x="418820" y="294017"/>
                </a:lnTo>
                <a:lnTo>
                  <a:pt x="384479" y="323405"/>
                </a:lnTo>
                <a:lnTo>
                  <a:pt x="351332" y="354088"/>
                </a:lnTo>
                <a:lnTo>
                  <a:pt x="319417" y="386041"/>
                </a:lnTo>
                <a:lnTo>
                  <a:pt x="288772" y="419252"/>
                </a:lnTo>
                <a:lnTo>
                  <a:pt x="259460" y="453745"/>
                </a:lnTo>
                <a:lnTo>
                  <a:pt x="231508" y="489419"/>
                </a:lnTo>
                <a:lnTo>
                  <a:pt x="204914" y="526313"/>
                </a:lnTo>
                <a:lnTo>
                  <a:pt x="179793" y="564388"/>
                </a:lnTo>
                <a:lnTo>
                  <a:pt x="156171" y="603669"/>
                </a:lnTo>
                <a:lnTo>
                  <a:pt x="134035" y="644093"/>
                </a:lnTo>
                <a:lnTo>
                  <a:pt x="113487" y="685673"/>
                </a:lnTo>
                <a:lnTo>
                  <a:pt x="94526" y="728421"/>
                </a:lnTo>
                <a:lnTo>
                  <a:pt x="77190" y="772261"/>
                </a:lnTo>
                <a:lnTo>
                  <a:pt x="61594" y="817206"/>
                </a:lnTo>
                <a:lnTo>
                  <a:pt x="47688" y="863231"/>
                </a:lnTo>
                <a:lnTo>
                  <a:pt x="35559" y="910336"/>
                </a:lnTo>
                <a:lnTo>
                  <a:pt x="25984" y="954328"/>
                </a:lnTo>
                <a:lnTo>
                  <a:pt x="17906" y="998562"/>
                </a:lnTo>
                <a:lnTo>
                  <a:pt x="11353" y="1043063"/>
                </a:lnTo>
                <a:lnTo>
                  <a:pt x="6286" y="1087716"/>
                </a:lnTo>
                <a:lnTo>
                  <a:pt x="2717" y="1132509"/>
                </a:lnTo>
                <a:lnTo>
                  <a:pt x="634" y="1177442"/>
                </a:lnTo>
                <a:lnTo>
                  <a:pt x="0" y="1222451"/>
                </a:lnTo>
                <a:lnTo>
                  <a:pt x="838" y="1267498"/>
                </a:lnTo>
                <a:lnTo>
                  <a:pt x="3098" y="1312633"/>
                </a:lnTo>
                <a:lnTo>
                  <a:pt x="6807" y="1357693"/>
                </a:lnTo>
                <a:lnTo>
                  <a:pt x="11950" y="1402715"/>
                </a:lnTo>
                <a:lnTo>
                  <a:pt x="18478" y="1447660"/>
                </a:lnTo>
                <a:lnTo>
                  <a:pt x="26428" y="1492491"/>
                </a:lnTo>
                <a:lnTo>
                  <a:pt x="35763" y="1537169"/>
                </a:lnTo>
                <a:lnTo>
                  <a:pt x="46469" y="1581683"/>
                </a:lnTo>
                <a:lnTo>
                  <a:pt x="58534" y="1625993"/>
                </a:lnTo>
                <a:lnTo>
                  <a:pt x="71945" y="1670037"/>
                </a:lnTo>
                <a:lnTo>
                  <a:pt x="86740" y="1713801"/>
                </a:lnTo>
                <a:lnTo>
                  <a:pt x="102857" y="1757235"/>
                </a:lnTo>
                <a:lnTo>
                  <a:pt x="120294" y="1800352"/>
                </a:lnTo>
                <a:lnTo>
                  <a:pt x="139052" y="1843062"/>
                </a:lnTo>
                <a:lnTo>
                  <a:pt x="159118" y="1885416"/>
                </a:lnTo>
                <a:lnTo>
                  <a:pt x="180454" y="1927263"/>
                </a:lnTo>
                <a:lnTo>
                  <a:pt x="203072" y="1968652"/>
                </a:lnTo>
                <a:lnTo>
                  <a:pt x="226999" y="2009508"/>
                </a:lnTo>
                <a:lnTo>
                  <a:pt x="252158" y="2049818"/>
                </a:lnTo>
                <a:lnTo>
                  <a:pt x="278549" y="2089556"/>
                </a:lnTo>
                <a:lnTo>
                  <a:pt x="306209" y="2128672"/>
                </a:lnTo>
                <a:lnTo>
                  <a:pt x="335089" y="2167191"/>
                </a:lnTo>
                <a:lnTo>
                  <a:pt x="365201" y="2204974"/>
                </a:lnTo>
                <a:lnTo>
                  <a:pt x="396481" y="2242058"/>
                </a:lnTo>
                <a:lnTo>
                  <a:pt x="428980" y="2278380"/>
                </a:lnTo>
                <a:lnTo>
                  <a:pt x="462673" y="2313940"/>
                </a:lnTo>
                <a:lnTo>
                  <a:pt x="497509" y="2348674"/>
                </a:lnTo>
                <a:lnTo>
                  <a:pt x="533526" y="2382558"/>
                </a:lnTo>
                <a:lnTo>
                  <a:pt x="570725" y="2415565"/>
                </a:lnTo>
                <a:lnTo>
                  <a:pt x="609003" y="2447683"/>
                </a:lnTo>
                <a:lnTo>
                  <a:pt x="648461" y="2478824"/>
                </a:lnTo>
                <a:lnTo>
                  <a:pt x="688987" y="2508999"/>
                </a:lnTo>
                <a:lnTo>
                  <a:pt x="730681" y="2538145"/>
                </a:lnTo>
                <a:lnTo>
                  <a:pt x="773455" y="2566238"/>
                </a:lnTo>
                <a:lnTo>
                  <a:pt x="817283" y="2593263"/>
                </a:lnTo>
                <a:lnTo>
                  <a:pt x="887755" y="2633497"/>
                </a:lnTo>
                <a:lnTo>
                  <a:pt x="957021" y="2669730"/>
                </a:lnTo>
                <a:lnTo>
                  <a:pt x="1025016" y="2702128"/>
                </a:lnTo>
                <a:lnTo>
                  <a:pt x="1091653" y="2730919"/>
                </a:lnTo>
                <a:lnTo>
                  <a:pt x="1156804" y="2756242"/>
                </a:lnTo>
                <a:lnTo>
                  <a:pt x="1220393" y="2778277"/>
                </a:lnTo>
                <a:lnTo>
                  <a:pt x="1282331" y="2797263"/>
                </a:lnTo>
                <a:lnTo>
                  <a:pt x="1342491" y="2813380"/>
                </a:lnTo>
                <a:lnTo>
                  <a:pt x="1400809" y="2826816"/>
                </a:lnTo>
                <a:lnTo>
                  <a:pt x="1457121" y="2837751"/>
                </a:lnTo>
                <a:lnTo>
                  <a:pt x="1511401" y="2846400"/>
                </a:lnTo>
                <a:lnTo>
                  <a:pt x="1563535" y="2852940"/>
                </a:lnTo>
                <a:lnTo>
                  <a:pt x="1613420" y="2857550"/>
                </a:lnTo>
                <a:lnTo>
                  <a:pt x="1660918" y="2860459"/>
                </a:lnTo>
                <a:lnTo>
                  <a:pt x="1706016" y="2861818"/>
                </a:lnTo>
                <a:lnTo>
                  <a:pt x="1748535" y="2861843"/>
                </a:lnTo>
                <a:lnTo>
                  <a:pt x="1788414" y="2860725"/>
                </a:lnTo>
                <a:lnTo>
                  <a:pt x="1859838" y="2855785"/>
                </a:lnTo>
                <a:lnTo>
                  <a:pt x="1919554" y="2848559"/>
                </a:lnTo>
                <a:lnTo>
                  <a:pt x="1966696" y="2840570"/>
                </a:lnTo>
                <a:lnTo>
                  <a:pt x="2012226" y="2830499"/>
                </a:lnTo>
                <a:lnTo>
                  <a:pt x="1996579" y="2827743"/>
                </a:lnTo>
                <a:lnTo>
                  <a:pt x="1931568" y="2816999"/>
                </a:lnTo>
                <a:lnTo>
                  <a:pt x="1904377" y="2811945"/>
                </a:lnTo>
                <a:lnTo>
                  <a:pt x="1842401" y="2798445"/>
                </a:lnTo>
                <a:lnTo>
                  <a:pt x="1771383" y="2779128"/>
                </a:lnTo>
                <a:lnTo>
                  <a:pt x="1732800" y="2766796"/>
                </a:lnTo>
                <a:lnTo>
                  <a:pt x="1692414" y="2752445"/>
                </a:lnTo>
                <a:lnTo>
                  <a:pt x="1650288" y="2735846"/>
                </a:lnTo>
                <a:lnTo>
                  <a:pt x="1606638" y="2716771"/>
                </a:lnTo>
                <a:lnTo>
                  <a:pt x="1561515" y="2695117"/>
                </a:lnTo>
                <a:lnTo>
                  <a:pt x="1515122" y="2670657"/>
                </a:lnTo>
                <a:lnTo>
                  <a:pt x="1467611" y="2643162"/>
                </a:lnTo>
                <a:lnTo>
                  <a:pt x="1419059" y="2612478"/>
                </a:lnTo>
                <a:lnTo>
                  <a:pt x="1369669" y="2578366"/>
                </a:lnTo>
                <a:lnTo>
                  <a:pt x="1319529" y="2540660"/>
                </a:lnTo>
                <a:lnTo>
                  <a:pt x="1268856" y="2499156"/>
                </a:lnTo>
                <a:lnTo>
                  <a:pt x="1217701" y="2453678"/>
                </a:lnTo>
                <a:lnTo>
                  <a:pt x="1166253" y="2403944"/>
                </a:lnTo>
                <a:lnTo>
                  <a:pt x="1114640" y="2349893"/>
                </a:lnTo>
                <a:lnTo>
                  <a:pt x="1063040" y="2291257"/>
                </a:lnTo>
                <a:lnTo>
                  <a:pt x="1011516" y="2227859"/>
                </a:lnTo>
                <a:lnTo>
                  <a:pt x="984897" y="2192616"/>
                </a:lnTo>
                <a:lnTo>
                  <a:pt x="959243" y="2156358"/>
                </a:lnTo>
                <a:lnTo>
                  <a:pt x="934605" y="2119185"/>
                </a:lnTo>
                <a:lnTo>
                  <a:pt x="911021" y="2081123"/>
                </a:lnTo>
                <a:lnTo>
                  <a:pt x="888555" y="2042198"/>
                </a:lnTo>
                <a:lnTo>
                  <a:pt x="867219" y="2002472"/>
                </a:lnTo>
                <a:lnTo>
                  <a:pt x="847039" y="1961959"/>
                </a:lnTo>
                <a:lnTo>
                  <a:pt x="828039" y="1920709"/>
                </a:lnTo>
                <a:lnTo>
                  <a:pt x="810310" y="1878787"/>
                </a:lnTo>
                <a:lnTo>
                  <a:pt x="793864" y="1836153"/>
                </a:lnTo>
                <a:lnTo>
                  <a:pt x="778763" y="1792973"/>
                </a:lnTo>
                <a:lnTo>
                  <a:pt x="764959" y="1749221"/>
                </a:lnTo>
                <a:lnTo>
                  <a:pt x="752589" y="1704936"/>
                </a:lnTo>
                <a:lnTo>
                  <a:pt x="741641" y="1660169"/>
                </a:lnTo>
                <a:lnTo>
                  <a:pt x="732154" y="1614957"/>
                </a:lnTo>
                <a:lnTo>
                  <a:pt x="724192" y="1569326"/>
                </a:lnTo>
                <a:lnTo>
                  <a:pt x="717753" y="1523365"/>
                </a:lnTo>
                <a:lnTo>
                  <a:pt x="712901" y="1477086"/>
                </a:lnTo>
                <a:lnTo>
                  <a:pt x="709675" y="1430540"/>
                </a:lnTo>
                <a:lnTo>
                  <a:pt x="708088" y="1383766"/>
                </a:lnTo>
                <a:lnTo>
                  <a:pt x="708228" y="1336789"/>
                </a:lnTo>
                <a:lnTo>
                  <a:pt x="710069" y="1289634"/>
                </a:lnTo>
                <a:lnTo>
                  <a:pt x="713689" y="1242402"/>
                </a:lnTo>
                <a:lnTo>
                  <a:pt x="719112" y="1195108"/>
                </a:lnTo>
                <a:lnTo>
                  <a:pt x="726376" y="1147787"/>
                </a:lnTo>
                <a:lnTo>
                  <a:pt x="735520" y="1100493"/>
                </a:lnTo>
                <a:lnTo>
                  <a:pt x="746582" y="1053249"/>
                </a:lnTo>
                <a:lnTo>
                  <a:pt x="759612" y="1006068"/>
                </a:lnTo>
                <a:lnTo>
                  <a:pt x="774636" y="959078"/>
                </a:lnTo>
                <a:lnTo>
                  <a:pt x="791667" y="912253"/>
                </a:lnTo>
                <a:lnTo>
                  <a:pt x="810780" y="865682"/>
                </a:lnTo>
                <a:lnTo>
                  <a:pt x="831989" y="819365"/>
                </a:lnTo>
                <a:lnTo>
                  <a:pt x="855370" y="773353"/>
                </a:lnTo>
                <a:lnTo>
                  <a:pt x="880910" y="727697"/>
                </a:lnTo>
                <a:lnTo>
                  <a:pt x="908659" y="682383"/>
                </a:lnTo>
                <a:lnTo>
                  <a:pt x="938682" y="637565"/>
                </a:lnTo>
                <a:lnTo>
                  <a:pt x="1316545" y="287375"/>
                </a:lnTo>
                <a:lnTo>
                  <a:pt x="1699450" y="158965"/>
                </a:lnTo>
                <a:lnTo>
                  <a:pt x="1996071" y="154063"/>
                </a:lnTo>
                <a:lnTo>
                  <a:pt x="2070989" y="154063"/>
                </a:lnTo>
                <a:lnTo>
                  <a:pt x="1880870" y="67157"/>
                </a:lnTo>
                <a:lnTo>
                  <a:pt x="1712010" y="13373"/>
                </a:lnTo>
                <a:lnTo>
                  <a:pt x="1564551" y="0"/>
                </a:lnTo>
                <a:close/>
              </a:path>
            </a:pathLst>
          </a:custGeom>
          <a:solidFill>
            <a:srgbClr val="0099A8">
              <a:alpha val="10978"/>
            </a:srgbClr>
          </a:solidFill>
        </p:spPr>
        <p:txBody>
          <a:bodyPr wrap="square" lIns="0" tIns="0" rIns="0" bIns="0" rtlCol="0"/>
          <a:lstStyle/>
          <a:p>
            <a:endParaRPr/>
          </a:p>
        </p:txBody>
      </p:sp>
      <p:sp>
        <p:nvSpPr>
          <p:cNvPr id="10" name="object 10"/>
          <p:cNvSpPr/>
          <p:nvPr/>
        </p:nvSpPr>
        <p:spPr>
          <a:xfrm>
            <a:off x="7653530" y="3230879"/>
            <a:ext cx="118745" cy="19685"/>
          </a:xfrm>
          <a:custGeom>
            <a:avLst/>
            <a:gdLst/>
            <a:ahLst/>
            <a:cxnLst/>
            <a:rect l="l" t="t" r="r" b="b"/>
            <a:pathLst>
              <a:path w="118745" h="19685">
                <a:moveTo>
                  <a:pt x="74434" y="0"/>
                </a:moveTo>
                <a:lnTo>
                  <a:pt x="0" y="0"/>
                </a:lnTo>
                <a:lnTo>
                  <a:pt x="118376" y="19456"/>
                </a:lnTo>
                <a:lnTo>
                  <a:pt x="74434" y="0"/>
                </a:lnTo>
                <a:close/>
              </a:path>
            </a:pathLst>
          </a:custGeom>
          <a:solidFill>
            <a:srgbClr val="0099A8">
              <a:alpha val="10978"/>
            </a:srgbClr>
          </a:solidFill>
        </p:spPr>
        <p:txBody>
          <a:bodyPr wrap="square" lIns="0" tIns="0" rIns="0" bIns="0" rtlCol="0"/>
          <a:lstStyle/>
          <a:p>
            <a:endParaRPr/>
          </a:p>
        </p:txBody>
      </p:sp>
      <p:sp>
        <p:nvSpPr>
          <p:cNvPr id="11" name="object 11"/>
          <p:cNvSpPr/>
          <p:nvPr/>
        </p:nvSpPr>
        <p:spPr>
          <a:xfrm>
            <a:off x="9220200" y="7391400"/>
            <a:ext cx="2286000" cy="184785"/>
          </a:xfrm>
          <a:custGeom>
            <a:avLst/>
            <a:gdLst/>
            <a:ahLst/>
            <a:cxnLst/>
            <a:rect l="l" t="t" r="r" b="b"/>
            <a:pathLst>
              <a:path w="2286000" h="184784">
                <a:moveTo>
                  <a:pt x="0" y="0"/>
                </a:moveTo>
                <a:lnTo>
                  <a:pt x="2286000" y="0"/>
                </a:lnTo>
                <a:lnTo>
                  <a:pt x="2286000" y="184404"/>
                </a:lnTo>
                <a:lnTo>
                  <a:pt x="0" y="184404"/>
                </a:lnTo>
                <a:lnTo>
                  <a:pt x="0" y="0"/>
                </a:lnTo>
                <a:close/>
              </a:path>
            </a:pathLst>
          </a:custGeom>
          <a:solidFill>
            <a:srgbClr val="007378"/>
          </a:solidFill>
        </p:spPr>
        <p:txBody>
          <a:bodyPr wrap="square" lIns="0" tIns="0" rIns="0" bIns="0" rtlCol="0"/>
          <a:lstStyle/>
          <a:p>
            <a:endParaRPr/>
          </a:p>
        </p:txBody>
      </p:sp>
      <p:sp>
        <p:nvSpPr>
          <p:cNvPr id="12" name="object 12"/>
          <p:cNvSpPr txBox="1"/>
          <p:nvPr/>
        </p:nvSpPr>
        <p:spPr>
          <a:xfrm>
            <a:off x="695507" y="660053"/>
            <a:ext cx="10648950" cy="3906198"/>
          </a:xfrm>
          <a:prstGeom prst="rect">
            <a:avLst/>
          </a:prstGeom>
        </p:spPr>
        <p:txBody>
          <a:bodyPr vert="horz" wrap="square" lIns="0" tIns="88900" rIns="0" bIns="0" rtlCol="0">
            <a:spAutoFit/>
          </a:bodyPr>
          <a:lstStyle/>
          <a:p>
            <a:r>
              <a:rPr lang="en-CA" sz="1400" dirty="0">
                <a:latin typeface="Lato" panose="020F0502020204030203" pitchFamily="34" charset="0"/>
                <a:ea typeface="Lato" panose="020F0502020204030203" pitchFamily="34" charset="0"/>
                <a:cs typeface="Lato" panose="020F0502020204030203" pitchFamily="34" charset="0"/>
              </a:rPr>
              <a:t>Over the past few years, we have had to learn new ways of working and living both individually and as a community. Despite the challenges, we have been reminded of the need to continue our learning, to consider that there may be possibilities that we hadn’t considered and that sometimes we do need to challenge the status quo. As we move forward as an organization, this balance of building on our strengths and being open to new possibilities will serve us well. </a:t>
            </a:r>
          </a:p>
          <a:p>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panose="020F0502020204030203" pitchFamily="34" charset="0"/>
                <a:ea typeface="Lato" panose="020F0502020204030203" pitchFamily="34" charset="0"/>
                <a:cs typeface="Lato" panose="020F0502020204030203" pitchFamily="34" charset="0"/>
              </a:rPr>
              <a:t>A spirit of optimism, hope, courage and a recognition of the important work of our organization will provide us with the energy to fulfill our mission. We know how vital </a:t>
            </a:r>
            <a:r>
              <a:rPr lang="en-CA" sz="1400" dirty="0" err="1">
                <a:latin typeface="Lato" panose="020F0502020204030203" pitchFamily="34" charset="0"/>
                <a:ea typeface="Lato" panose="020F0502020204030203" pitchFamily="34" charset="0"/>
                <a:cs typeface="Lato" panose="020F0502020204030203" pitchFamily="34" charset="0"/>
              </a:rPr>
              <a:t>Craigwood’s</a:t>
            </a:r>
            <a:r>
              <a:rPr lang="en-CA" sz="1400" dirty="0">
                <a:latin typeface="Lato" panose="020F0502020204030203" pitchFamily="34" charset="0"/>
                <a:ea typeface="Lato" panose="020F0502020204030203" pitchFamily="34" charset="0"/>
                <a:cs typeface="Lato" panose="020F0502020204030203" pitchFamily="34" charset="0"/>
              </a:rPr>
              <a:t> work is in creating positive changes and creating promising futures for children, youth and families. </a:t>
            </a:r>
          </a:p>
          <a:p>
            <a:endParaRPr lang="en-CA" sz="1400" dirty="0">
              <a:latin typeface="Lato" panose="020F0502020204030203" pitchFamily="34" charset="0"/>
              <a:ea typeface="Lato" panose="020F0502020204030203" pitchFamily="34" charset="0"/>
              <a:cs typeface="Lato" panose="020F0502020204030203" pitchFamily="34" charset="0"/>
            </a:endParaRPr>
          </a:p>
          <a:p>
            <a:r>
              <a:rPr lang="en-CA" sz="1400" dirty="0">
                <a:latin typeface="Lato" panose="020F0502020204030203" pitchFamily="34" charset="0"/>
                <a:ea typeface="Lato" panose="020F0502020204030203" pitchFamily="34" charset="0"/>
                <a:cs typeface="Lato" panose="020F0502020204030203" pitchFamily="34" charset="0"/>
              </a:rPr>
              <a:t>We are incredibly grateful to the staff, volunteers, funders, partners and donors for their commitment to Craigwood and for the trust placed in us by our clients, their parents and guardians. With deep appreciation for your collective support,</a:t>
            </a:r>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CA" sz="1400" dirty="0">
              <a:latin typeface="Lato" panose="020F0502020204030203" pitchFamily="34" charset="0"/>
              <a:ea typeface="Lato" panose="020F0502020204030203" pitchFamily="34" charset="0"/>
              <a:cs typeface="Lato" panose="020F0502020204030203" pitchFamily="34" charset="0"/>
            </a:endParaRPr>
          </a:p>
          <a:p>
            <a:endParaRPr lang="en-CA" sz="1400" dirty="0">
              <a:latin typeface="Lato" panose="020F0502020204030203" pitchFamily="34" charset="0"/>
              <a:ea typeface="Lato" panose="020F0502020204030203" pitchFamily="34" charset="0"/>
              <a:cs typeface="Lato" panose="020F0502020204030203" pitchFamily="34" charset="0"/>
            </a:endParaRPr>
          </a:p>
          <a:p>
            <a:r>
              <a:rPr lang="en-CA" sz="2400" dirty="0">
                <a:latin typeface="Edwardian Script ITC" panose="030303020407070D0804" pitchFamily="66" charset="0"/>
                <a:ea typeface="Lato" panose="020F0502020204030203" pitchFamily="34" charset="0"/>
                <a:cs typeface="Lato" panose="020F0502020204030203" pitchFamily="34" charset="0"/>
              </a:rPr>
              <a:t>Graham Ashbourne</a:t>
            </a:r>
            <a:r>
              <a:rPr lang="en-CA" sz="1400" dirty="0">
                <a:latin typeface="Lato" panose="020F0502020204030203" pitchFamily="34" charset="0"/>
                <a:ea typeface="Lato" panose="020F0502020204030203" pitchFamily="34" charset="0"/>
                <a:cs typeface="Lato" panose="020F0502020204030203" pitchFamily="34" charset="0"/>
              </a:rPr>
              <a:t>					</a:t>
            </a:r>
            <a:r>
              <a:rPr lang="en-CA" sz="2400" dirty="0">
                <a:latin typeface="Edwardian Script ITC" panose="030303020407070D0804" pitchFamily="66" charset="0"/>
                <a:ea typeface="Lato" panose="020F0502020204030203" pitchFamily="34" charset="0"/>
                <a:cs typeface="Lato" panose="020F0502020204030203" pitchFamily="34" charset="0"/>
              </a:rPr>
              <a:t>Sheila Powell</a:t>
            </a:r>
          </a:p>
          <a:p>
            <a:r>
              <a:rPr lang="en-CA" sz="1400" dirty="0">
                <a:latin typeface="Lato" panose="020F0502020204030203" pitchFamily="34" charset="0"/>
                <a:ea typeface="Lato" panose="020F0502020204030203" pitchFamily="34" charset="0"/>
                <a:cs typeface="Lato" panose="020F0502020204030203" pitchFamily="34" charset="0"/>
              </a:rPr>
              <a:t>Executive Director					Board Chair </a:t>
            </a:r>
          </a:p>
        </p:txBody>
      </p:sp>
      <p:sp>
        <p:nvSpPr>
          <p:cNvPr id="13" name="object 13"/>
          <p:cNvSpPr txBox="1"/>
          <p:nvPr/>
        </p:nvSpPr>
        <p:spPr>
          <a:xfrm>
            <a:off x="9296400" y="7366374"/>
            <a:ext cx="1872741" cy="207749"/>
          </a:xfrm>
          <a:prstGeom prst="rect">
            <a:avLst/>
          </a:prstGeom>
        </p:spPr>
        <p:txBody>
          <a:bodyPr vert="horz" wrap="square" lIns="0" tIns="53340" rIns="0" bIns="0" rtlCol="0">
            <a:spAutoFit/>
          </a:bodyPr>
          <a:lstStyle/>
          <a:p>
            <a:pPr marL="12700">
              <a:lnSpc>
                <a:spcPct val="100000"/>
              </a:lnSpc>
              <a:spcBef>
                <a:spcPts val="420"/>
              </a:spcBef>
            </a:pPr>
            <a:r>
              <a:rPr lang="en-CA" sz="1000" spc="-30" dirty="0">
                <a:solidFill>
                  <a:srgbClr val="FFFFFF"/>
                </a:solidFill>
                <a:latin typeface="Lato"/>
                <a:cs typeface="Lato"/>
              </a:rPr>
              <a:t>Craigwood </a:t>
            </a:r>
            <a:r>
              <a:rPr lang="en-CA" sz="1000" spc="-15" dirty="0">
                <a:solidFill>
                  <a:srgbClr val="FFFFFF"/>
                </a:solidFill>
                <a:latin typeface="Lato"/>
                <a:cs typeface="Lato"/>
              </a:rPr>
              <a:t>21/22 </a:t>
            </a:r>
            <a:r>
              <a:rPr lang="en-CA" sz="1000" spc="-30" dirty="0">
                <a:solidFill>
                  <a:srgbClr val="FFFFFF"/>
                </a:solidFill>
                <a:latin typeface="Lato"/>
                <a:cs typeface="Lato"/>
              </a:rPr>
              <a:t>Annual</a:t>
            </a:r>
            <a:r>
              <a:rPr lang="en-CA" sz="1000" spc="10" dirty="0">
                <a:solidFill>
                  <a:srgbClr val="FFFFFF"/>
                </a:solidFill>
                <a:latin typeface="Lato"/>
                <a:cs typeface="Lato"/>
              </a:rPr>
              <a:t> </a:t>
            </a:r>
            <a:r>
              <a:rPr lang="en-CA" sz="1000" spc="-20" dirty="0">
                <a:solidFill>
                  <a:srgbClr val="FFFFFF"/>
                </a:solidFill>
                <a:latin typeface="Lato"/>
                <a:cs typeface="Lato"/>
              </a:rPr>
              <a:t>Report</a:t>
            </a:r>
            <a:endParaRPr lang="en-CA" sz="1000" dirty="0">
              <a:latin typeface="Lato"/>
              <a:cs typeface="Lato"/>
            </a:endParaRPr>
          </a:p>
        </p:txBody>
      </p:sp>
      <p:sp>
        <p:nvSpPr>
          <p:cNvPr id="14" name="object 14"/>
          <p:cNvSpPr txBox="1">
            <a:spLocks noGrp="1"/>
          </p:cNvSpPr>
          <p:nvPr>
            <p:ph type="sldNum" sz="quarter" idx="7"/>
          </p:nvPr>
        </p:nvSpPr>
        <p:spPr>
          <a:prstGeom prst="rect">
            <a:avLst/>
          </a:prstGeom>
        </p:spPr>
        <p:txBody>
          <a:bodyPr vert="horz" wrap="square" lIns="0" tIns="10160" rIns="0" bIns="0" rtlCol="0">
            <a:spAutoFit/>
          </a:bodyPr>
          <a:lstStyle/>
          <a:p>
            <a:pPr marL="12700">
              <a:lnSpc>
                <a:spcPct val="100000"/>
              </a:lnSpc>
              <a:spcBef>
                <a:spcPts val="80"/>
              </a:spcBef>
            </a:pPr>
            <a:fld id="{81D60167-4931-47E6-BA6A-407CBD079E47}" type="slidenum">
              <a:rPr spc="-5" dirty="0"/>
              <a:t>5</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82773" y="460826"/>
            <a:ext cx="6303645" cy="528320"/>
          </a:xfrm>
          <a:prstGeom prst="rect">
            <a:avLst/>
          </a:prstGeom>
        </p:spPr>
        <p:txBody>
          <a:bodyPr vert="horz" wrap="square" lIns="0" tIns="12700" rIns="0" bIns="0" rtlCol="0">
            <a:spAutoFit/>
          </a:bodyPr>
          <a:lstStyle/>
          <a:p>
            <a:pPr marL="12700">
              <a:lnSpc>
                <a:spcPct val="100000"/>
              </a:lnSpc>
              <a:spcBef>
                <a:spcPts val="100"/>
              </a:spcBef>
            </a:pPr>
            <a:r>
              <a:rPr sz="3300" spc="-35" dirty="0"/>
              <a:t>French </a:t>
            </a:r>
            <a:r>
              <a:rPr sz="3300" spc="-5" dirty="0"/>
              <a:t>Language Services</a:t>
            </a:r>
            <a:r>
              <a:rPr sz="3300" spc="-555" dirty="0"/>
              <a:t> </a:t>
            </a:r>
            <a:r>
              <a:rPr sz="3300" spc="-5" dirty="0"/>
              <a:t>Update</a:t>
            </a:r>
            <a:endParaRPr sz="3300"/>
          </a:p>
        </p:txBody>
      </p:sp>
      <p:sp>
        <p:nvSpPr>
          <p:cNvPr id="10" name="object 10"/>
          <p:cNvSpPr/>
          <p:nvPr/>
        </p:nvSpPr>
        <p:spPr>
          <a:xfrm>
            <a:off x="9296400" y="7316723"/>
            <a:ext cx="2345690" cy="178435"/>
          </a:xfrm>
          <a:custGeom>
            <a:avLst/>
            <a:gdLst/>
            <a:ahLst/>
            <a:cxnLst/>
            <a:rect l="l" t="t" r="r" b="b"/>
            <a:pathLst>
              <a:path w="2345690" h="178434">
                <a:moveTo>
                  <a:pt x="0" y="0"/>
                </a:moveTo>
                <a:lnTo>
                  <a:pt x="2345436" y="0"/>
                </a:lnTo>
                <a:lnTo>
                  <a:pt x="2345436" y="178307"/>
                </a:lnTo>
                <a:lnTo>
                  <a:pt x="0" y="178307"/>
                </a:lnTo>
                <a:lnTo>
                  <a:pt x="0" y="0"/>
                </a:lnTo>
                <a:close/>
              </a:path>
            </a:pathLst>
          </a:custGeom>
          <a:solidFill>
            <a:srgbClr val="007378"/>
          </a:solidFill>
        </p:spPr>
        <p:txBody>
          <a:bodyPr wrap="square" lIns="0" tIns="0" rIns="0" bIns="0" rtlCol="0"/>
          <a:lstStyle/>
          <a:p>
            <a:endParaRPr/>
          </a:p>
        </p:txBody>
      </p:sp>
      <p:sp>
        <p:nvSpPr>
          <p:cNvPr id="12" name="object 12"/>
          <p:cNvSpPr txBox="1"/>
          <p:nvPr/>
        </p:nvSpPr>
        <p:spPr>
          <a:xfrm>
            <a:off x="9356852" y="7327638"/>
            <a:ext cx="1795780" cy="177800"/>
          </a:xfrm>
          <a:prstGeom prst="rect">
            <a:avLst/>
          </a:prstGeom>
        </p:spPr>
        <p:txBody>
          <a:bodyPr vert="horz" wrap="square" lIns="0" tIns="10160" rIns="0" bIns="0" rtlCol="0">
            <a:spAutoFit/>
          </a:bodyPr>
          <a:lstStyle/>
          <a:p>
            <a:pPr marL="12700">
              <a:lnSpc>
                <a:spcPct val="100000"/>
              </a:lnSpc>
              <a:spcBef>
                <a:spcPts val="80"/>
              </a:spcBef>
            </a:pPr>
            <a:r>
              <a:rPr sz="1000" spc="-30" dirty="0">
                <a:solidFill>
                  <a:srgbClr val="FFFFFF"/>
                </a:solidFill>
                <a:latin typeface="Lato"/>
                <a:cs typeface="Lato"/>
              </a:rPr>
              <a:t>Craigwood </a:t>
            </a:r>
            <a:r>
              <a:rPr sz="1000" spc="-15" dirty="0">
                <a:solidFill>
                  <a:srgbClr val="FFFFFF"/>
                </a:solidFill>
                <a:latin typeface="Lato"/>
                <a:cs typeface="Lato"/>
              </a:rPr>
              <a:t>20/21 </a:t>
            </a:r>
            <a:r>
              <a:rPr sz="1000" spc="-25" dirty="0">
                <a:solidFill>
                  <a:srgbClr val="FFFFFF"/>
                </a:solidFill>
                <a:latin typeface="Lato"/>
                <a:cs typeface="Lato"/>
              </a:rPr>
              <a:t>Annual</a:t>
            </a:r>
            <a:r>
              <a:rPr sz="1000" spc="50" dirty="0">
                <a:solidFill>
                  <a:srgbClr val="FFFFFF"/>
                </a:solidFill>
                <a:latin typeface="Lato"/>
                <a:cs typeface="Lato"/>
              </a:rPr>
              <a:t> </a:t>
            </a:r>
            <a:r>
              <a:rPr sz="1000" spc="-20" dirty="0">
                <a:solidFill>
                  <a:srgbClr val="FFFFFF"/>
                </a:solidFill>
                <a:latin typeface="Lato"/>
                <a:cs typeface="Lato"/>
              </a:rPr>
              <a:t>Report</a:t>
            </a:r>
            <a:endParaRPr sz="1000">
              <a:latin typeface="Lato"/>
              <a:cs typeface="Lato"/>
            </a:endParaRPr>
          </a:p>
        </p:txBody>
      </p:sp>
      <p:sp>
        <p:nvSpPr>
          <p:cNvPr id="13" name="object 13"/>
          <p:cNvSpPr txBox="1"/>
          <p:nvPr/>
        </p:nvSpPr>
        <p:spPr>
          <a:xfrm>
            <a:off x="11296860" y="7327638"/>
            <a:ext cx="99060" cy="177800"/>
          </a:xfrm>
          <a:prstGeom prst="rect">
            <a:avLst/>
          </a:prstGeom>
        </p:spPr>
        <p:txBody>
          <a:bodyPr vert="horz" wrap="square" lIns="0" tIns="10160" rIns="0" bIns="0" rtlCol="0">
            <a:spAutoFit/>
          </a:bodyPr>
          <a:lstStyle/>
          <a:p>
            <a:pPr marL="12700">
              <a:lnSpc>
                <a:spcPct val="100000"/>
              </a:lnSpc>
              <a:spcBef>
                <a:spcPts val="80"/>
              </a:spcBef>
            </a:pPr>
            <a:r>
              <a:rPr sz="1000" spc="-5" dirty="0">
                <a:solidFill>
                  <a:srgbClr val="FFFFFF"/>
                </a:solidFill>
                <a:latin typeface="Lato"/>
                <a:cs typeface="Lato"/>
              </a:rPr>
              <a:t>6</a:t>
            </a:r>
            <a:endParaRPr sz="1000">
              <a:latin typeface="Lato"/>
              <a:cs typeface="Lato"/>
            </a:endParaRPr>
          </a:p>
        </p:txBody>
      </p:sp>
      <p:pic>
        <p:nvPicPr>
          <p:cNvPr id="14" name="image22.jpeg"/>
          <p:cNvPicPr/>
          <p:nvPr/>
        </p:nvPicPr>
        <p:blipFill>
          <a:blip r:embed="rId2" cstate="print">
            <a:extLst>
              <a:ext uri="{28A0092B-C50C-407E-A947-70E740481C1C}">
                <a14:useLocalDpi xmlns:a14="http://schemas.microsoft.com/office/drawing/2010/main" val="0"/>
              </a:ext>
            </a:extLst>
          </a:blip>
          <a:stretch>
            <a:fillRect/>
          </a:stretch>
        </p:blipFill>
        <p:spPr>
          <a:xfrm>
            <a:off x="7467600" y="2004654"/>
            <a:ext cx="3322320" cy="900430"/>
          </a:xfrm>
          <a:prstGeom prst="rect">
            <a:avLst/>
          </a:prstGeom>
          <a:ln>
            <a:solidFill>
              <a:schemeClr val="tx1"/>
            </a:solidFill>
          </a:ln>
        </p:spPr>
      </p:pic>
      <p:sp>
        <p:nvSpPr>
          <p:cNvPr id="22" name="TextBox 21"/>
          <p:cNvSpPr txBox="1"/>
          <p:nvPr/>
        </p:nvSpPr>
        <p:spPr>
          <a:xfrm>
            <a:off x="685800" y="1711543"/>
            <a:ext cx="6019800" cy="1477328"/>
          </a:xfrm>
          <a:prstGeom prst="rect">
            <a:avLst/>
          </a:prstGeom>
          <a:noFill/>
        </p:spPr>
        <p:txBody>
          <a:bodyPr wrap="square" rtlCol="0">
            <a:spAutoFit/>
          </a:bodyPr>
          <a:lstStyle/>
          <a:p>
            <a:r>
              <a:rPr lang="fr-CA" dirty="0" err="1">
                <a:latin typeface="Lato" panose="020F0502020204030203" pitchFamily="34" charset="0"/>
                <a:ea typeface="Lato" panose="020F0502020204030203" pitchFamily="34" charset="0"/>
                <a:cs typeface="Lato" panose="020F0502020204030203" pitchFamily="34" charset="0"/>
              </a:rPr>
              <a:t>Craigwood</a:t>
            </a:r>
            <a:r>
              <a:rPr lang="fr-CA" dirty="0">
                <a:latin typeface="Lato" panose="020F0502020204030203" pitchFamily="34" charset="0"/>
                <a:ea typeface="Lato" panose="020F0502020204030203" pitchFamily="34" charset="0"/>
                <a:cs typeface="Lato" panose="020F0502020204030203" pitchFamily="34" charset="0"/>
              </a:rPr>
              <a:t> est fière de pouvoir desservir les familles bilingues et francophones dans la langue de leur choix. </a:t>
            </a:r>
            <a:r>
              <a:rPr lang="fr-CA" dirty="0" err="1">
                <a:latin typeface="Lato" panose="020F0502020204030203" pitchFamily="34" charset="0"/>
                <a:ea typeface="Lato" panose="020F0502020204030203" pitchFamily="34" charset="0"/>
                <a:cs typeface="Lato" panose="020F0502020204030203" pitchFamily="34" charset="0"/>
              </a:rPr>
              <a:t>Craigwood</a:t>
            </a:r>
            <a:r>
              <a:rPr lang="fr-CA" dirty="0">
                <a:latin typeface="Lato" panose="020F0502020204030203" pitchFamily="34" charset="0"/>
                <a:ea typeface="Lato" panose="020F0502020204030203" pitchFamily="34" charset="0"/>
                <a:cs typeface="Lato" panose="020F0502020204030203" pitchFamily="34" charset="0"/>
              </a:rPr>
              <a:t> offre une intervention brève en français. Ce service s’étend de l’évaluation jusqu’à l’intervention thérapeutique pour les individus et leur famille. </a:t>
            </a:r>
            <a:endParaRPr lang="en-CA" dirty="0">
              <a:effectLst/>
              <a:latin typeface="Lato" panose="020F0502020204030203" pitchFamily="34" charset="0"/>
              <a:ea typeface="Lato" panose="020F0502020204030203" pitchFamily="34" charset="0"/>
              <a:cs typeface="Lato" panose="020F0502020204030203" pitchFamily="34" charset="0"/>
            </a:endParaRPr>
          </a:p>
        </p:txBody>
      </p:sp>
      <p:sp>
        <p:nvSpPr>
          <p:cNvPr id="25" name="TextBox 24"/>
          <p:cNvSpPr txBox="1"/>
          <p:nvPr/>
        </p:nvSpPr>
        <p:spPr>
          <a:xfrm>
            <a:off x="685800" y="3657600"/>
            <a:ext cx="10466832" cy="2308324"/>
          </a:xfrm>
          <a:prstGeom prst="rect">
            <a:avLst/>
          </a:prstGeom>
          <a:noFill/>
        </p:spPr>
        <p:txBody>
          <a:bodyPr wrap="square" rtlCol="0">
            <a:spAutoFit/>
          </a:bodyPr>
          <a:lstStyle/>
          <a:p>
            <a:r>
              <a:rPr lang="en-CA" dirty="0">
                <a:latin typeface="Lato" panose="020F0502020204030203" pitchFamily="34" charset="0"/>
                <a:ea typeface="Lato" panose="020F0502020204030203" pitchFamily="34" charset="0"/>
                <a:cs typeface="Lato" panose="020F0502020204030203" pitchFamily="34" charset="0"/>
              </a:rPr>
              <a:t>In 2021, Craigwood was the recipient of a short-term grant under the Canada-Ontario Agreement on French Language Services - Annual Regional Projects 2021-2022.  </a:t>
            </a:r>
            <a:r>
              <a:rPr lang="en-CA" dirty="0" err="1">
                <a:latin typeface="Lato" panose="020F0502020204030203" pitchFamily="34" charset="0"/>
                <a:ea typeface="Lato" panose="020F0502020204030203" pitchFamily="34" charset="0"/>
                <a:cs typeface="Lato" panose="020F0502020204030203" pitchFamily="34" charset="0"/>
              </a:rPr>
              <a:t>Craigwood’s</a:t>
            </a:r>
            <a:r>
              <a:rPr lang="en-CA" dirty="0">
                <a:latin typeface="Lato" panose="020F0502020204030203" pitchFamily="34" charset="0"/>
                <a:ea typeface="Lato" panose="020F0502020204030203" pitchFamily="34" charset="0"/>
                <a:cs typeface="Lato" panose="020F0502020204030203" pitchFamily="34" charset="0"/>
              </a:rPr>
              <a:t> project, Building Connection and Capacity: The French Language Service Alliance (FLS Alliance) is an initiative that seeks to improve access and delivery of mental health services to the Francophone community within London (a designated city under the French Language Services Act) and the surrounding area, as well as strengthen connections across French speaking mental health service professionals in our area and region.  The FLS Alliance aims to work collaboratively with partners to reduce barriers for those seeking mental health services in French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32747" y="7348728"/>
            <a:ext cx="2567940" cy="231775"/>
          </a:xfrm>
          <a:custGeom>
            <a:avLst/>
            <a:gdLst/>
            <a:ahLst/>
            <a:cxnLst/>
            <a:rect l="l" t="t" r="r" b="b"/>
            <a:pathLst>
              <a:path w="2567940" h="231775">
                <a:moveTo>
                  <a:pt x="0" y="0"/>
                </a:moveTo>
                <a:lnTo>
                  <a:pt x="2567940" y="0"/>
                </a:lnTo>
                <a:lnTo>
                  <a:pt x="2567940" y="231648"/>
                </a:lnTo>
                <a:lnTo>
                  <a:pt x="0" y="231648"/>
                </a:lnTo>
                <a:lnTo>
                  <a:pt x="0" y="0"/>
                </a:lnTo>
                <a:close/>
              </a:path>
            </a:pathLst>
          </a:custGeom>
          <a:solidFill>
            <a:srgbClr val="007378"/>
          </a:solidFill>
        </p:spPr>
        <p:txBody>
          <a:bodyPr wrap="square" lIns="0" tIns="0" rIns="0" bIns="0" rtlCol="0"/>
          <a:lstStyle/>
          <a:p>
            <a:endParaRPr/>
          </a:p>
        </p:txBody>
      </p:sp>
      <p:sp>
        <p:nvSpPr>
          <p:cNvPr id="4" name="object 4"/>
          <p:cNvSpPr txBox="1"/>
          <p:nvPr/>
        </p:nvSpPr>
        <p:spPr>
          <a:xfrm>
            <a:off x="431291" y="321563"/>
            <a:ext cx="3397250" cy="1396365"/>
          </a:xfrm>
          <a:prstGeom prst="rect">
            <a:avLst/>
          </a:prstGeom>
          <a:solidFill>
            <a:srgbClr val="7E7E7E">
              <a:alpha val="87841"/>
            </a:srgbClr>
          </a:solidFill>
        </p:spPr>
        <p:txBody>
          <a:bodyPr vert="horz" wrap="square" lIns="0" tIns="8890" rIns="0" bIns="0" rtlCol="0">
            <a:spAutoFit/>
          </a:bodyPr>
          <a:lstStyle/>
          <a:p>
            <a:pPr marL="11430">
              <a:lnSpc>
                <a:spcPct val="100000"/>
              </a:lnSpc>
              <a:spcBef>
                <a:spcPts val="70"/>
              </a:spcBef>
            </a:pPr>
            <a:r>
              <a:rPr sz="1800" b="1" spc="-5" dirty="0">
                <a:solidFill>
                  <a:srgbClr val="FFFFFF"/>
                </a:solidFill>
                <a:latin typeface="Lato"/>
                <a:cs typeface="Lato"/>
              </a:rPr>
              <a:t>"This was </a:t>
            </a:r>
            <a:r>
              <a:rPr sz="1800" b="1" dirty="0">
                <a:solidFill>
                  <a:srgbClr val="FFFFFF"/>
                </a:solidFill>
                <a:latin typeface="Lato"/>
                <a:cs typeface="Lato"/>
              </a:rPr>
              <a:t>a </a:t>
            </a:r>
            <a:r>
              <a:rPr sz="1800" b="1" spc="-5" dirty="0">
                <a:solidFill>
                  <a:srgbClr val="FFFFFF"/>
                </a:solidFill>
                <a:latin typeface="Lato"/>
                <a:cs typeface="Lato"/>
              </a:rPr>
              <a:t>great</a:t>
            </a:r>
            <a:r>
              <a:rPr sz="1800" b="1" spc="-125" dirty="0">
                <a:solidFill>
                  <a:srgbClr val="FFFFFF"/>
                </a:solidFill>
                <a:latin typeface="Lato"/>
                <a:cs typeface="Lato"/>
              </a:rPr>
              <a:t> </a:t>
            </a:r>
            <a:r>
              <a:rPr sz="1800" b="1" spc="-5" dirty="0">
                <a:solidFill>
                  <a:srgbClr val="FFFFFF"/>
                </a:solidFill>
                <a:latin typeface="Lato"/>
                <a:cs typeface="Lato"/>
              </a:rPr>
              <a:t>starting</a:t>
            </a:r>
            <a:endParaRPr sz="1800">
              <a:latin typeface="Lato"/>
              <a:cs typeface="Lato"/>
            </a:endParaRPr>
          </a:p>
          <a:p>
            <a:pPr marL="64769" marR="48260">
              <a:lnSpc>
                <a:spcPct val="100000"/>
              </a:lnSpc>
            </a:pPr>
            <a:r>
              <a:rPr sz="1800" b="1" spc="-5" dirty="0">
                <a:solidFill>
                  <a:srgbClr val="FFFFFF"/>
                </a:solidFill>
                <a:latin typeface="Lato"/>
                <a:cs typeface="Lato"/>
              </a:rPr>
              <a:t>point and we have </a:t>
            </a:r>
            <a:r>
              <a:rPr sz="1800" b="1" dirty="0">
                <a:solidFill>
                  <a:srgbClr val="FFFFFF"/>
                </a:solidFill>
                <a:latin typeface="Lato"/>
                <a:cs typeface="Lato"/>
              </a:rPr>
              <a:t>the</a:t>
            </a:r>
            <a:r>
              <a:rPr sz="1800" b="1" spc="-240" dirty="0">
                <a:solidFill>
                  <a:srgbClr val="FFFFFF"/>
                </a:solidFill>
                <a:latin typeface="Lato"/>
                <a:cs typeface="Lato"/>
              </a:rPr>
              <a:t> </a:t>
            </a:r>
            <a:r>
              <a:rPr sz="1800" b="1" spc="-5" dirty="0">
                <a:solidFill>
                  <a:srgbClr val="FFFFFF"/>
                </a:solidFill>
                <a:latin typeface="Lato"/>
                <a:cs typeface="Lato"/>
              </a:rPr>
              <a:t>resources  for </a:t>
            </a:r>
            <a:r>
              <a:rPr sz="1800" b="1" dirty="0">
                <a:solidFill>
                  <a:srgbClr val="FFFFFF"/>
                </a:solidFill>
                <a:latin typeface="Lato"/>
                <a:cs typeface="Lato"/>
              </a:rPr>
              <a:t>the</a:t>
            </a:r>
            <a:r>
              <a:rPr sz="1800" b="1" spc="-55" dirty="0">
                <a:solidFill>
                  <a:srgbClr val="FFFFFF"/>
                </a:solidFill>
                <a:latin typeface="Lato"/>
                <a:cs typeface="Lato"/>
              </a:rPr>
              <a:t> </a:t>
            </a:r>
            <a:r>
              <a:rPr sz="1800" b="1" dirty="0">
                <a:solidFill>
                  <a:srgbClr val="FFFFFF"/>
                </a:solidFill>
                <a:latin typeface="Lato"/>
                <a:cs typeface="Lato"/>
              </a:rPr>
              <a:t>future"</a:t>
            </a:r>
            <a:endParaRPr sz="1800">
              <a:latin typeface="Lato"/>
              <a:cs typeface="Lato"/>
            </a:endParaRPr>
          </a:p>
          <a:p>
            <a:pPr>
              <a:lnSpc>
                <a:spcPct val="100000"/>
              </a:lnSpc>
            </a:pPr>
            <a:endParaRPr sz="1800">
              <a:latin typeface="Lato"/>
              <a:cs typeface="Lato"/>
            </a:endParaRPr>
          </a:p>
          <a:p>
            <a:pPr marL="11430">
              <a:lnSpc>
                <a:spcPct val="100000"/>
              </a:lnSpc>
            </a:pPr>
            <a:r>
              <a:rPr sz="1800" b="1" spc="-5" dirty="0">
                <a:solidFill>
                  <a:srgbClr val="FFFFFF"/>
                </a:solidFill>
                <a:latin typeface="Lato"/>
                <a:cs typeface="Lato"/>
              </a:rPr>
              <a:t>-Parents</a:t>
            </a:r>
            <a:r>
              <a:rPr sz="1800" b="1" spc="-35" dirty="0">
                <a:solidFill>
                  <a:srgbClr val="FFFFFF"/>
                </a:solidFill>
                <a:latin typeface="Lato"/>
                <a:cs typeface="Lato"/>
              </a:rPr>
              <a:t> </a:t>
            </a:r>
            <a:r>
              <a:rPr sz="1800" b="1" spc="-10" dirty="0">
                <a:solidFill>
                  <a:srgbClr val="FFFFFF"/>
                </a:solidFill>
                <a:latin typeface="Lato"/>
                <a:cs typeface="Lato"/>
              </a:rPr>
              <a:t>Feedback</a:t>
            </a:r>
            <a:endParaRPr sz="1800">
              <a:latin typeface="Lato"/>
              <a:cs typeface="Lato"/>
            </a:endParaRPr>
          </a:p>
        </p:txBody>
      </p:sp>
      <p:sp>
        <p:nvSpPr>
          <p:cNvPr id="5" name="object 5"/>
          <p:cNvSpPr/>
          <p:nvPr/>
        </p:nvSpPr>
        <p:spPr>
          <a:xfrm>
            <a:off x="8915400" y="7388352"/>
            <a:ext cx="2362200" cy="247015"/>
          </a:xfrm>
          <a:custGeom>
            <a:avLst/>
            <a:gdLst/>
            <a:ahLst/>
            <a:cxnLst/>
            <a:rect l="l" t="t" r="r" b="b"/>
            <a:pathLst>
              <a:path w="2362200" h="247015">
                <a:moveTo>
                  <a:pt x="0" y="0"/>
                </a:moveTo>
                <a:lnTo>
                  <a:pt x="2362200" y="0"/>
                </a:lnTo>
                <a:lnTo>
                  <a:pt x="2362200" y="246888"/>
                </a:lnTo>
                <a:lnTo>
                  <a:pt x="0" y="246888"/>
                </a:lnTo>
                <a:lnTo>
                  <a:pt x="0" y="0"/>
                </a:lnTo>
                <a:close/>
              </a:path>
            </a:pathLst>
          </a:custGeom>
          <a:solidFill>
            <a:srgbClr val="007378"/>
          </a:solidFill>
        </p:spPr>
        <p:txBody>
          <a:bodyPr wrap="square" lIns="0" tIns="0" rIns="0" bIns="0" rtlCol="0"/>
          <a:lstStyle/>
          <a:p>
            <a:endParaRPr/>
          </a:p>
        </p:txBody>
      </p:sp>
      <p:sp>
        <p:nvSpPr>
          <p:cNvPr id="6" name="object 6"/>
          <p:cNvSpPr txBox="1"/>
          <p:nvPr/>
        </p:nvSpPr>
        <p:spPr>
          <a:xfrm>
            <a:off x="9151618" y="7393298"/>
            <a:ext cx="2054860" cy="152400"/>
          </a:xfrm>
          <a:prstGeom prst="rect">
            <a:avLst/>
          </a:prstGeom>
        </p:spPr>
        <p:txBody>
          <a:bodyPr vert="horz" wrap="square" lIns="0" tIns="0" rIns="0" bIns="0" rtlCol="0">
            <a:spAutoFit/>
          </a:bodyPr>
          <a:lstStyle/>
          <a:p>
            <a:pPr>
              <a:lnSpc>
                <a:spcPts val="1185"/>
              </a:lnSpc>
              <a:tabLst>
                <a:tab pos="1980564" algn="l"/>
              </a:tabLst>
            </a:pPr>
            <a:r>
              <a:rPr sz="1000" spc="-25" dirty="0">
                <a:solidFill>
                  <a:srgbClr val="FFFFFF"/>
                </a:solidFill>
                <a:latin typeface="Lato"/>
                <a:cs typeface="Lato"/>
              </a:rPr>
              <a:t>C</a:t>
            </a:r>
            <a:r>
              <a:rPr sz="1000" spc="-20" dirty="0">
                <a:solidFill>
                  <a:srgbClr val="FFFFFF"/>
                </a:solidFill>
                <a:latin typeface="Lato"/>
                <a:cs typeface="Lato"/>
              </a:rPr>
              <a:t>raigwoo</a:t>
            </a:r>
            <a:r>
              <a:rPr sz="1000" spc="-5" dirty="0">
                <a:solidFill>
                  <a:srgbClr val="FFFFFF"/>
                </a:solidFill>
                <a:latin typeface="Lato"/>
                <a:cs typeface="Lato"/>
              </a:rPr>
              <a:t>d</a:t>
            </a:r>
            <a:r>
              <a:rPr sz="1000" dirty="0">
                <a:solidFill>
                  <a:srgbClr val="FFFFFF"/>
                </a:solidFill>
                <a:latin typeface="Lato"/>
                <a:cs typeface="Lato"/>
              </a:rPr>
              <a:t> </a:t>
            </a:r>
            <a:r>
              <a:rPr sz="1000" spc="-5" dirty="0">
                <a:solidFill>
                  <a:srgbClr val="FFFFFF"/>
                </a:solidFill>
                <a:latin typeface="Lato"/>
                <a:cs typeface="Lato"/>
              </a:rPr>
              <a:t> </a:t>
            </a:r>
            <a:r>
              <a:rPr sz="1000" spc="-20" dirty="0">
                <a:solidFill>
                  <a:srgbClr val="FFFFFF"/>
                </a:solidFill>
                <a:latin typeface="Lato"/>
                <a:cs typeface="Lato"/>
              </a:rPr>
              <a:t>20</a:t>
            </a:r>
            <a:r>
              <a:rPr sz="1000" spc="-15" dirty="0">
                <a:solidFill>
                  <a:srgbClr val="FFFFFF"/>
                </a:solidFill>
                <a:latin typeface="Lato"/>
                <a:cs typeface="Lato"/>
              </a:rPr>
              <a:t>/</a:t>
            </a:r>
            <a:r>
              <a:rPr sz="1000" spc="-20" dirty="0">
                <a:solidFill>
                  <a:srgbClr val="FFFFFF"/>
                </a:solidFill>
                <a:latin typeface="Lato"/>
                <a:cs typeface="Lato"/>
              </a:rPr>
              <a:t>2</a:t>
            </a:r>
            <a:r>
              <a:rPr sz="1000" spc="-5" dirty="0">
                <a:solidFill>
                  <a:srgbClr val="FFFFFF"/>
                </a:solidFill>
                <a:latin typeface="Lato"/>
                <a:cs typeface="Lato"/>
              </a:rPr>
              <a:t>1</a:t>
            </a:r>
            <a:r>
              <a:rPr sz="1000" dirty="0">
                <a:solidFill>
                  <a:srgbClr val="FFFFFF"/>
                </a:solidFill>
                <a:latin typeface="Lato"/>
                <a:cs typeface="Lato"/>
              </a:rPr>
              <a:t> </a:t>
            </a:r>
            <a:r>
              <a:rPr sz="1000" spc="-110" dirty="0">
                <a:solidFill>
                  <a:srgbClr val="FFFFFF"/>
                </a:solidFill>
                <a:latin typeface="Lato"/>
                <a:cs typeface="Lato"/>
              </a:rPr>
              <a:t> </a:t>
            </a:r>
            <a:r>
              <a:rPr sz="1000" spc="-35" dirty="0">
                <a:solidFill>
                  <a:srgbClr val="FFFFFF"/>
                </a:solidFill>
                <a:latin typeface="Lato"/>
                <a:cs typeface="Lato"/>
              </a:rPr>
              <a:t>Annua</a:t>
            </a:r>
            <a:r>
              <a:rPr sz="1000" spc="-5" dirty="0">
                <a:solidFill>
                  <a:srgbClr val="FFFFFF"/>
                </a:solidFill>
                <a:latin typeface="Lato"/>
                <a:cs typeface="Lato"/>
              </a:rPr>
              <a:t>l</a:t>
            </a:r>
            <a:r>
              <a:rPr sz="1000" spc="60" dirty="0">
                <a:solidFill>
                  <a:srgbClr val="FFFFFF"/>
                </a:solidFill>
                <a:latin typeface="Lato"/>
                <a:cs typeface="Lato"/>
              </a:rPr>
              <a:t> </a:t>
            </a:r>
            <a:r>
              <a:rPr sz="1000" spc="-30" dirty="0">
                <a:solidFill>
                  <a:srgbClr val="FFFFFF"/>
                </a:solidFill>
                <a:latin typeface="Lato"/>
                <a:cs typeface="Lato"/>
              </a:rPr>
              <a:t>Re</a:t>
            </a:r>
            <a:r>
              <a:rPr sz="1000" spc="-25" dirty="0">
                <a:solidFill>
                  <a:srgbClr val="FFFFFF"/>
                </a:solidFill>
                <a:latin typeface="Lato"/>
                <a:cs typeface="Lato"/>
              </a:rPr>
              <a:t>p</a:t>
            </a:r>
            <a:r>
              <a:rPr sz="1000" spc="-30" dirty="0">
                <a:solidFill>
                  <a:srgbClr val="FFFFFF"/>
                </a:solidFill>
                <a:latin typeface="Lato"/>
                <a:cs typeface="Lato"/>
              </a:rPr>
              <a:t>o</a:t>
            </a:r>
            <a:r>
              <a:rPr sz="1000" spc="-35" dirty="0">
                <a:solidFill>
                  <a:srgbClr val="FFFFFF"/>
                </a:solidFill>
                <a:latin typeface="Lato"/>
                <a:cs typeface="Lato"/>
              </a:rPr>
              <a:t>r</a:t>
            </a:r>
            <a:r>
              <a:rPr sz="1000" spc="-5" dirty="0">
                <a:solidFill>
                  <a:srgbClr val="FFFFFF"/>
                </a:solidFill>
                <a:latin typeface="Lato"/>
                <a:cs typeface="Lato"/>
              </a:rPr>
              <a:t>t</a:t>
            </a:r>
            <a:r>
              <a:rPr sz="1000" dirty="0">
                <a:solidFill>
                  <a:srgbClr val="FFFFFF"/>
                </a:solidFill>
                <a:latin typeface="Lato"/>
                <a:cs typeface="Lato"/>
              </a:rPr>
              <a:t>	</a:t>
            </a:r>
            <a:r>
              <a:rPr sz="1000" spc="-5" dirty="0">
                <a:solidFill>
                  <a:srgbClr val="FFFFFF"/>
                </a:solidFill>
                <a:latin typeface="Lato"/>
                <a:cs typeface="Lato"/>
              </a:rPr>
              <a:t>7</a:t>
            </a:r>
            <a:endParaRPr sz="1000">
              <a:latin typeface="Lato"/>
              <a:cs typeface="Lato"/>
            </a:endParaRPr>
          </a:p>
        </p:txBody>
      </p:sp>
      <p:sp>
        <p:nvSpPr>
          <p:cNvPr id="7" name="object 7"/>
          <p:cNvSpPr txBox="1"/>
          <p:nvPr/>
        </p:nvSpPr>
        <p:spPr>
          <a:xfrm>
            <a:off x="9087770" y="7421591"/>
            <a:ext cx="2017395" cy="177800"/>
          </a:xfrm>
          <a:prstGeom prst="rect">
            <a:avLst/>
          </a:prstGeom>
        </p:spPr>
        <p:txBody>
          <a:bodyPr vert="horz" wrap="square" lIns="0" tIns="10160" rIns="0" bIns="0" rtlCol="0">
            <a:spAutoFit/>
          </a:bodyPr>
          <a:lstStyle/>
          <a:p>
            <a:pPr marL="12700">
              <a:lnSpc>
                <a:spcPct val="100000"/>
              </a:lnSpc>
              <a:spcBef>
                <a:spcPts val="80"/>
              </a:spcBef>
            </a:pPr>
            <a:r>
              <a:rPr sz="1000" spc="-10" dirty="0">
                <a:solidFill>
                  <a:srgbClr val="FFFFFF"/>
                </a:solidFill>
                <a:latin typeface="Lato"/>
                <a:cs typeface="Lato"/>
              </a:rPr>
              <a:t>Craigwood </a:t>
            </a:r>
            <a:r>
              <a:rPr sz="1000" spc="-5" dirty="0">
                <a:solidFill>
                  <a:srgbClr val="FFFFFF"/>
                </a:solidFill>
                <a:latin typeface="Lato"/>
                <a:cs typeface="Lato"/>
              </a:rPr>
              <a:t>20/21 </a:t>
            </a:r>
            <a:r>
              <a:rPr sz="1000" spc="-10" dirty="0">
                <a:solidFill>
                  <a:srgbClr val="FFFFFF"/>
                </a:solidFill>
                <a:latin typeface="Lato"/>
                <a:cs typeface="Lato"/>
              </a:rPr>
              <a:t>Annual </a:t>
            </a:r>
            <a:r>
              <a:rPr sz="1000" spc="-5" dirty="0">
                <a:solidFill>
                  <a:srgbClr val="FFFFFF"/>
                </a:solidFill>
                <a:latin typeface="Lato"/>
                <a:cs typeface="Lato"/>
              </a:rPr>
              <a:t>Report</a:t>
            </a:r>
            <a:r>
              <a:rPr sz="1000" spc="25" dirty="0">
                <a:solidFill>
                  <a:srgbClr val="FFFFFF"/>
                </a:solidFill>
                <a:latin typeface="Lato"/>
                <a:cs typeface="Lato"/>
              </a:rPr>
              <a:t> </a:t>
            </a:r>
            <a:r>
              <a:rPr sz="1000" spc="-5" dirty="0">
                <a:solidFill>
                  <a:srgbClr val="FFFFFF"/>
                </a:solidFill>
                <a:latin typeface="Lato"/>
                <a:cs typeface="Lato"/>
              </a:rPr>
              <a:t>7</a:t>
            </a:r>
            <a:endParaRPr sz="1000">
              <a:latin typeface="Lato"/>
              <a:cs typeface="Lato"/>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772400"/>
          </a:xfrm>
          <a:prstGeom prst="rect">
            <a:avLst/>
          </a:prstGeom>
        </p:spPr>
      </p:pic>
      <p:sp>
        <p:nvSpPr>
          <p:cNvPr id="9" name="TextBox 8"/>
          <p:cNvSpPr txBox="1"/>
          <p:nvPr/>
        </p:nvSpPr>
        <p:spPr>
          <a:xfrm>
            <a:off x="685800" y="609600"/>
            <a:ext cx="4114800" cy="1938992"/>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“It wasn’t like any other place. They truly care about your wellbeing and support you unconditionally”</a:t>
            </a: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                  - Youth Feedback</a:t>
            </a:r>
            <a:endParaRPr lang="en-CA" sz="2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1474" y="326136"/>
            <a:ext cx="3883660" cy="1086485"/>
          </a:xfrm>
          <a:custGeom>
            <a:avLst/>
            <a:gdLst/>
            <a:ahLst/>
            <a:cxnLst/>
            <a:rect l="l" t="t" r="r" b="b"/>
            <a:pathLst>
              <a:path w="3883660" h="1086485">
                <a:moveTo>
                  <a:pt x="3730777" y="0"/>
                </a:moveTo>
                <a:lnTo>
                  <a:pt x="152463" y="0"/>
                </a:lnTo>
                <a:lnTo>
                  <a:pt x="64363" y="2374"/>
                </a:lnTo>
                <a:lnTo>
                  <a:pt x="19050" y="19037"/>
                </a:lnTo>
                <a:lnTo>
                  <a:pt x="2387" y="64338"/>
                </a:lnTo>
                <a:lnTo>
                  <a:pt x="0" y="152400"/>
                </a:lnTo>
                <a:lnTo>
                  <a:pt x="0" y="933716"/>
                </a:lnTo>
                <a:lnTo>
                  <a:pt x="2387" y="1021778"/>
                </a:lnTo>
                <a:lnTo>
                  <a:pt x="19050" y="1067079"/>
                </a:lnTo>
                <a:lnTo>
                  <a:pt x="64363" y="1083729"/>
                </a:lnTo>
                <a:lnTo>
                  <a:pt x="152463" y="1086116"/>
                </a:lnTo>
                <a:lnTo>
                  <a:pt x="3730777" y="1086116"/>
                </a:lnTo>
                <a:lnTo>
                  <a:pt x="3818877" y="1083729"/>
                </a:lnTo>
                <a:lnTo>
                  <a:pt x="3864114" y="1067079"/>
                </a:lnTo>
                <a:lnTo>
                  <a:pt x="3880777" y="1021778"/>
                </a:lnTo>
                <a:lnTo>
                  <a:pt x="3883152" y="933716"/>
                </a:lnTo>
                <a:lnTo>
                  <a:pt x="3883152" y="152400"/>
                </a:lnTo>
                <a:lnTo>
                  <a:pt x="3880777" y="64338"/>
                </a:lnTo>
                <a:lnTo>
                  <a:pt x="3864114" y="19037"/>
                </a:lnTo>
                <a:lnTo>
                  <a:pt x="3818877" y="2374"/>
                </a:lnTo>
                <a:lnTo>
                  <a:pt x="3730777" y="0"/>
                </a:lnTo>
                <a:close/>
              </a:path>
            </a:pathLst>
          </a:custGeom>
          <a:solidFill>
            <a:srgbClr val="221F1F">
              <a:alpha val="5096"/>
            </a:srgbClr>
          </a:solidFill>
        </p:spPr>
        <p:txBody>
          <a:bodyPr wrap="square" lIns="0" tIns="0" rIns="0" bIns="0" rtlCol="0"/>
          <a:lstStyle/>
          <a:p>
            <a:endParaRPr/>
          </a:p>
        </p:txBody>
      </p:sp>
      <p:sp>
        <p:nvSpPr>
          <p:cNvPr id="3" name="object 3"/>
          <p:cNvSpPr/>
          <p:nvPr/>
        </p:nvSpPr>
        <p:spPr>
          <a:xfrm>
            <a:off x="2727966" y="684276"/>
            <a:ext cx="400685" cy="325755"/>
          </a:xfrm>
          <a:custGeom>
            <a:avLst/>
            <a:gdLst/>
            <a:ahLst/>
            <a:cxnLst/>
            <a:rect l="l" t="t" r="r" b="b"/>
            <a:pathLst>
              <a:path w="400685" h="325755">
                <a:moveTo>
                  <a:pt x="59232" y="0"/>
                </a:moveTo>
                <a:lnTo>
                  <a:pt x="0" y="0"/>
                </a:lnTo>
                <a:lnTo>
                  <a:pt x="38" y="209524"/>
                </a:lnTo>
                <a:lnTo>
                  <a:pt x="673" y="220179"/>
                </a:lnTo>
                <a:lnTo>
                  <a:pt x="11696" y="259943"/>
                </a:lnTo>
                <a:lnTo>
                  <a:pt x="53847" y="309245"/>
                </a:lnTo>
                <a:lnTo>
                  <a:pt x="117652" y="325704"/>
                </a:lnTo>
                <a:lnTo>
                  <a:pt x="145059" y="323367"/>
                </a:lnTo>
                <a:lnTo>
                  <a:pt x="169303" y="316395"/>
                </a:lnTo>
                <a:lnTo>
                  <a:pt x="190322" y="304698"/>
                </a:lnTo>
                <a:lnTo>
                  <a:pt x="208216" y="288366"/>
                </a:lnTo>
                <a:lnTo>
                  <a:pt x="385711" y="288366"/>
                </a:lnTo>
                <a:lnTo>
                  <a:pt x="394588" y="277964"/>
                </a:lnTo>
                <a:lnTo>
                  <a:pt x="400634" y="266992"/>
                </a:lnTo>
                <a:lnTo>
                  <a:pt x="119722" y="266992"/>
                </a:lnTo>
                <a:lnTo>
                  <a:pt x="108457" y="266331"/>
                </a:lnTo>
                <a:lnTo>
                  <a:pt x="71666" y="245884"/>
                </a:lnTo>
                <a:lnTo>
                  <a:pt x="59359" y="207772"/>
                </a:lnTo>
                <a:lnTo>
                  <a:pt x="59232" y="0"/>
                </a:lnTo>
                <a:close/>
              </a:path>
            </a:pathLst>
          </a:custGeom>
          <a:solidFill>
            <a:srgbClr val="F16729"/>
          </a:solidFill>
        </p:spPr>
        <p:txBody>
          <a:bodyPr wrap="square" lIns="0" tIns="0" rIns="0" bIns="0" rtlCol="0"/>
          <a:lstStyle/>
          <a:p>
            <a:endParaRPr/>
          </a:p>
        </p:txBody>
      </p:sp>
      <p:sp>
        <p:nvSpPr>
          <p:cNvPr id="4" name="object 4"/>
          <p:cNvSpPr/>
          <p:nvPr/>
        </p:nvSpPr>
        <p:spPr>
          <a:xfrm>
            <a:off x="2936746" y="972311"/>
            <a:ext cx="177165" cy="38100"/>
          </a:xfrm>
          <a:custGeom>
            <a:avLst/>
            <a:gdLst/>
            <a:ahLst/>
            <a:cxnLst/>
            <a:rect l="l" t="t" r="r" b="b"/>
            <a:pathLst>
              <a:path w="177164" h="38100">
                <a:moveTo>
                  <a:pt x="176720" y="0"/>
                </a:moveTo>
                <a:lnTo>
                  <a:pt x="0" y="0"/>
                </a:lnTo>
                <a:lnTo>
                  <a:pt x="17995" y="16611"/>
                </a:lnTo>
                <a:lnTo>
                  <a:pt x="38773" y="28460"/>
                </a:lnTo>
                <a:lnTo>
                  <a:pt x="62420" y="35598"/>
                </a:lnTo>
                <a:lnTo>
                  <a:pt x="88887" y="37973"/>
                </a:lnTo>
                <a:lnTo>
                  <a:pt x="111912" y="36207"/>
                </a:lnTo>
                <a:lnTo>
                  <a:pt x="132854" y="30911"/>
                </a:lnTo>
                <a:lnTo>
                  <a:pt x="151764" y="22085"/>
                </a:lnTo>
                <a:lnTo>
                  <a:pt x="168617" y="9728"/>
                </a:lnTo>
                <a:lnTo>
                  <a:pt x="176720" y="0"/>
                </a:lnTo>
                <a:close/>
              </a:path>
            </a:pathLst>
          </a:custGeom>
          <a:solidFill>
            <a:srgbClr val="F16729"/>
          </a:solidFill>
        </p:spPr>
        <p:txBody>
          <a:bodyPr wrap="square" lIns="0" tIns="0" rIns="0" bIns="0" rtlCol="0"/>
          <a:lstStyle/>
          <a:p>
            <a:endParaRPr/>
          </a:p>
        </p:txBody>
      </p:sp>
      <p:sp>
        <p:nvSpPr>
          <p:cNvPr id="5" name="object 5"/>
          <p:cNvSpPr/>
          <p:nvPr/>
        </p:nvSpPr>
        <p:spPr>
          <a:xfrm>
            <a:off x="2848352" y="684276"/>
            <a:ext cx="177800" cy="266700"/>
          </a:xfrm>
          <a:custGeom>
            <a:avLst/>
            <a:gdLst/>
            <a:ahLst/>
            <a:cxnLst/>
            <a:rect l="l" t="t" r="r" b="b"/>
            <a:pathLst>
              <a:path w="177800" h="266700">
                <a:moveTo>
                  <a:pt x="58280" y="0"/>
                </a:moveTo>
                <a:lnTo>
                  <a:pt x="58165" y="209207"/>
                </a:lnTo>
                <a:lnTo>
                  <a:pt x="43586" y="249148"/>
                </a:lnTo>
                <a:lnTo>
                  <a:pt x="0" y="266534"/>
                </a:lnTo>
                <a:lnTo>
                  <a:pt x="177698" y="266534"/>
                </a:lnTo>
                <a:lnTo>
                  <a:pt x="135140" y="251218"/>
                </a:lnTo>
                <a:lnTo>
                  <a:pt x="120192" y="209207"/>
                </a:lnTo>
                <a:lnTo>
                  <a:pt x="120522" y="317"/>
                </a:lnTo>
                <a:lnTo>
                  <a:pt x="58280" y="0"/>
                </a:lnTo>
                <a:close/>
              </a:path>
            </a:pathLst>
          </a:custGeom>
          <a:solidFill>
            <a:srgbClr val="F16729"/>
          </a:solidFill>
        </p:spPr>
        <p:txBody>
          <a:bodyPr wrap="square" lIns="0" tIns="0" rIns="0" bIns="0" rtlCol="0"/>
          <a:lstStyle/>
          <a:p>
            <a:endParaRPr/>
          </a:p>
        </p:txBody>
      </p:sp>
      <p:sp>
        <p:nvSpPr>
          <p:cNvPr id="6" name="object 6"/>
          <p:cNvSpPr/>
          <p:nvPr/>
        </p:nvSpPr>
        <p:spPr>
          <a:xfrm>
            <a:off x="3026664" y="684276"/>
            <a:ext cx="119380" cy="266700"/>
          </a:xfrm>
          <a:custGeom>
            <a:avLst/>
            <a:gdLst/>
            <a:ahLst/>
            <a:cxnLst/>
            <a:rect l="l" t="t" r="r" b="b"/>
            <a:pathLst>
              <a:path w="119380" h="266700">
                <a:moveTo>
                  <a:pt x="118808" y="0"/>
                </a:moveTo>
                <a:lnTo>
                  <a:pt x="59435" y="0"/>
                </a:lnTo>
                <a:lnTo>
                  <a:pt x="59435" y="212128"/>
                </a:lnTo>
                <a:lnTo>
                  <a:pt x="58140" y="220281"/>
                </a:lnTo>
                <a:lnTo>
                  <a:pt x="35839" y="256730"/>
                </a:lnTo>
                <a:lnTo>
                  <a:pt x="0" y="266534"/>
                </a:lnTo>
                <a:lnTo>
                  <a:pt x="102908" y="266534"/>
                </a:lnTo>
                <a:lnTo>
                  <a:pt x="109042" y="255295"/>
                </a:lnTo>
                <a:lnTo>
                  <a:pt x="116382" y="230860"/>
                </a:lnTo>
                <a:lnTo>
                  <a:pt x="118808" y="204190"/>
                </a:lnTo>
                <a:lnTo>
                  <a:pt x="118808" y="0"/>
                </a:lnTo>
                <a:close/>
              </a:path>
            </a:pathLst>
          </a:custGeom>
          <a:solidFill>
            <a:srgbClr val="F16729"/>
          </a:solidFill>
        </p:spPr>
        <p:txBody>
          <a:bodyPr wrap="square" lIns="0" tIns="0" rIns="0" bIns="0" rtlCol="0"/>
          <a:lstStyle/>
          <a:p>
            <a:endParaRPr/>
          </a:p>
        </p:txBody>
      </p:sp>
      <p:sp>
        <p:nvSpPr>
          <p:cNvPr id="7" name="object 7"/>
          <p:cNvSpPr/>
          <p:nvPr/>
        </p:nvSpPr>
        <p:spPr>
          <a:xfrm>
            <a:off x="1295400" y="563880"/>
            <a:ext cx="373380" cy="441959"/>
          </a:xfrm>
          <a:custGeom>
            <a:avLst/>
            <a:gdLst/>
            <a:ahLst/>
            <a:cxnLst/>
            <a:rect l="l" t="t" r="r" b="b"/>
            <a:pathLst>
              <a:path w="373380" h="441959">
                <a:moveTo>
                  <a:pt x="222034" y="0"/>
                </a:moveTo>
                <a:lnTo>
                  <a:pt x="177190" y="4406"/>
                </a:lnTo>
                <a:lnTo>
                  <a:pt x="135470" y="17081"/>
                </a:lnTo>
                <a:lnTo>
                  <a:pt x="97751" y="37160"/>
                </a:lnTo>
                <a:lnTo>
                  <a:pt x="64909" y="63804"/>
                </a:lnTo>
                <a:lnTo>
                  <a:pt x="37833" y="96164"/>
                </a:lnTo>
                <a:lnTo>
                  <a:pt x="17411" y="133375"/>
                </a:lnTo>
                <a:lnTo>
                  <a:pt x="4508" y="174612"/>
                </a:lnTo>
                <a:lnTo>
                  <a:pt x="0" y="219011"/>
                </a:lnTo>
                <a:lnTo>
                  <a:pt x="4483" y="263055"/>
                </a:lnTo>
                <a:lnTo>
                  <a:pt x="17310" y="304457"/>
                </a:lnTo>
                <a:lnTo>
                  <a:pt x="37655" y="342201"/>
                </a:lnTo>
                <a:lnTo>
                  <a:pt x="64617" y="375297"/>
                </a:lnTo>
                <a:lnTo>
                  <a:pt x="97345" y="402767"/>
                </a:lnTo>
                <a:lnTo>
                  <a:pt x="134975" y="423621"/>
                </a:lnTo>
                <a:lnTo>
                  <a:pt x="176631" y="436854"/>
                </a:lnTo>
                <a:lnTo>
                  <a:pt x="221449" y="441490"/>
                </a:lnTo>
                <a:lnTo>
                  <a:pt x="269671" y="436498"/>
                </a:lnTo>
                <a:lnTo>
                  <a:pt x="314363" y="421982"/>
                </a:lnTo>
                <a:lnTo>
                  <a:pt x="354520" y="398640"/>
                </a:lnTo>
                <a:lnTo>
                  <a:pt x="370014" y="384556"/>
                </a:lnTo>
                <a:lnTo>
                  <a:pt x="222034" y="384556"/>
                </a:lnTo>
                <a:lnTo>
                  <a:pt x="179082" y="378333"/>
                </a:lnTo>
                <a:lnTo>
                  <a:pt x="140893" y="360946"/>
                </a:lnTo>
                <a:lnTo>
                  <a:pt x="108826" y="334403"/>
                </a:lnTo>
                <a:lnTo>
                  <a:pt x="84251" y="300672"/>
                </a:lnTo>
                <a:lnTo>
                  <a:pt x="68503" y="261734"/>
                </a:lnTo>
                <a:lnTo>
                  <a:pt x="62941" y="219583"/>
                </a:lnTo>
                <a:lnTo>
                  <a:pt x="68503" y="176796"/>
                </a:lnTo>
                <a:lnTo>
                  <a:pt x="84289" y="138061"/>
                </a:lnTo>
                <a:lnTo>
                  <a:pt x="108978" y="105041"/>
                </a:lnTo>
                <a:lnTo>
                  <a:pt x="141236" y="79400"/>
                </a:lnTo>
                <a:lnTo>
                  <a:pt x="179755" y="62801"/>
                </a:lnTo>
                <a:lnTo>
                  <a:pt x="223189" y="56896"/>
                </a:lnTo>
                <a:lnTo>
                  <a:pt x="373367" y="56896"/>
                </a:lnTo>
                <a:lnTo>
                  <a:pt x="353720" y="41389"/>
                </a:lnTo>
                <a:lnTo>
                  <a:pt x="323888" y="23761"/>
                </a:lnTo>
                <a:lnTo>
                  <a:pt x="291147" y="10782"/>
                </a:lnTo>
                <a:lnTo>
                  <a:pt x="256781" y="2743"/>
                </a:lnTo>
                <a:lnTo>
                  <a:pt x="222034" y="0"/>
                </a:lnTo>
                <a:close/>
              </a:path>
            </a:pathLst>
          </a:custGeom>
          <a:solidFill>
            <a:srgbClr val="009CA7"/>
          </a:solidFill>
        </p:spPr>
        <p:txBody>
          <a:bodyPr wrap="square" lIns="0" tIns="0" rIns="0" bIns="0" rtlCol="0"/>
          <a:lstStyle/>
          <a:p>
            <a:endParaRPr/>
          </a:p>
        </p:txBody>
      </p:sp>
      <p:sp>
        <p:nvSpPr>
          <p:cNvPr id="8" name="object 8"/>
          <p:cNvSpPr/>
          <p:nvPr/>
        </p:nvSpPr>
        <p:spPr>
          <a:xfrm>
            <a:off x="1517903" y="891539"/>
            <a:ext cx="194945" cy="56515"/>
          </a:xfrm>
          <a:custGeom>
            <a:avLst/>
            <a:gdLst/>
            <a:ahLst/>
            <a:cxnLst/>
            <a:rect l="l" t="t" r="r" b="b"/>
            <a:pathLst>
              <a:path w="194944" h="56515">
                <a:moveTo>
                  <a:pt x="194690" y="0"/>
                </a:moveTo>
                <a:lnTo>
                  <a:pt x="117386" y="0"/>
                </a:lnTo>
                <a:lnTo>
                  <a:pt x="93167" y="23050"/>
                </a:lnTo>
                <a:lnTo>
                  <a:pt x="64782" y="40805"/>
                </a:lnTo>
                <a:lnTo>
                  <a:pt x="33388" y="52197"/>
                </a:lnTo>
                <a:lnTo>
                  <a:pt x="0" y="56197"/>
                </a:lnTo>
                <a:lnTo>
                  <a:pt x="147624" y="56197"/>
                </a:lnTo>
                <a:lnTo>
                  <a:pt x="166700" y="38836"/>
                </a:lnTo>
                <a:lnTo>
                  <a:pt x="194690" y="0"/>
                </a:lnTo>
                <a:close/>
              </a:path>
            </a:pathLst>
          </a:custGeom>
          <a:solidFill>
            <a:srgbClr val="009CA7"/>
          </a:solidFill>
        </p:spPr>
        <p:txBody>
          <a:bodyPr wrap="square" lIns="0" tIns="0" rIns="0" bIns="0" rtlCol="0"/>
          <a:lstStyle/>
          <a:p>
            <a:endParaRPr/>
          </a:p>
        </p:txBody>
      </p:sp>
      <p:sp>
        <p:nvSpPr>
          <p:cNvPr id="9" name="object 9"/>
          <p:cNvSpPr/>
          <p:nvPr/>
        </p:nvSpPr>
        <p:spPr>
          <a:xfrm>
            <a:off x="1517905" y="620268"/>
            <a:ext cx="198120" cy="60960"/>
          </a:xfrm>
          <a:custGeom>
            <a:avLst/>
            <a:gdLst/>
            <a:ahLst/>
            <a:cxnLst/>
            <a:rect l="l" t="t" r="r" b="b"/>
            <a:pathLst>
              <a:path w="198119" h="60959">
                <a:moveTo>
                  <a:pt x="150660" y="0"/>
                </a:moveTo>
                <a:lnTo>
                  <a:pt x="0" y="0"/>
                </a:lnTo>
                <a:lnTo>
                  <a:pt x="35928" y="4203"/>
                </a:lnTo>
                <a:lnTo>
                  <a:pt x="67805" y="16256"/>
                </a:lnTo>
                <a:lnTo>
                  <a:pt x="96177" y="35280"/>
                </a:lnTo>
                <a:lnTo>
                  <a:pt x="121602" y="60401"/>
                </a:lnTo>
                <a:lnTo>
                  <a:pt x="197599" y="60401"/>
                </a:lnTo>
                <a:lnTo>
                  <a:pt x="183807" y="38061"/>
                </a:lnTo>
                <a:lnTo>
                  <a:pt x="168884" y="18440"/>
                </a:lnTo>
                <a:lnTo>
                  <a:pt x="151638" y="787"/>
                </a:lnTo>
                <a:lnTo>
                  <a:pt x="150660" y="0"/>
                </a:lnTo>
                <a:close/>
              </a:path>
            </a:pathLst>
          </a:custGeom>
          <a:solidFill>
            <a:srgbClr val="009CA7"/>
          </a:solidFill>
        </p:spPr>
        <p:txBody>
          <a:bodyPr wrap="square" lIns="0" tIns="0" rIns="0" bIns="0" rtlCol="0"/>
          <a:lstStyle/>
          <a:p>
            <a:endParaRPr/>
          </a:p>
        </p:txBody>
      </p:sp>
      <p:sp>
        <p:nvSpPr>
          <p:cNvPr id="10" name="object 10"/>
          <p:cNvSpPr/>
          <p:nvPr/>
        </p:nvSpPr>
        <p:spPr>
          <a:xfrm>
            <a:off x="1734311" y="684276"/>
            <a:ext cx="135890" cy="321945"/>
          </a:xfrm>
          <a:custGeom>
            <a:avLst/>
            <a:gdLst/>
            <a:ahLst/>
            <a:cxnLst/>
            <a:rect l="l" t="t" r="r" b="b"/>
            <a:pathLst>
              <a:path w="135889" h="321944">
                <a:moveTo>
                  <a:pt x="54711" y="0"/>
                </a:moveTo>
                <a:lnTo>
                  <a:pt x="0" y="0"/>
                </a:lnTo>
                <a:lnTo>
                  <a:pt x="0" y="321411"/>
                </a:lnTo>
                <a:lnTo>
                  <a:pt x="58635" y="321411"/>
                </a:lnTo>
                <a:lnTo>
                  <a:pt x="58635" y="150723"/>
                </a:lnTo>
                <a:lnTo>
                  <a:pt x="60121" y="128612"/>
                </a:lnTo>
                <a:lnTo>
                  <a:pt x="76034" y="86639"/>
                </a:lnTo>
                <a:lnTo>
                  <a:pt x="113550" y="64490"/>
                </a:lnTo>
                <a:lnTo>
                  <a:pt x="135343" y="61175"/>
                </a:lnTo>
                <a:lnTo>
                  <a:pt x="135343" y="37503"/>
                </a:lnTo>
                <a:lnTo>
                  <a:pt x="54711" y="37503"/>
                </a:lnTo>
                <a:lnTo>
                  <a:pt x="54711" y="0"/>
                </a:lnTo>
                <a:close/>
              </a:path>
            </a:pathLst>
          </a:custGeom>
          <a:solidFill>
            <a:srgbClr val="009CA7"/>
          </a:solidFill>
        </p:spPr>
        <p:txBody>
          <a:bodyPr wrap="square" lIns="0" tIns="0" rIns="0" bIns="0" rtlCol="0"/>
          <a:lstStyle/>
          <a:p>
            <a:endParaRPr/>
          </a:p>
        </p:txBody>
      </p:sp>
      <p:sp>
        <p:nvSpPr>
          <p:cNvPr id="11" name="object 11"/>
          <p:cNvSpPr/>
          <p:nvPr/>
        </p:nvSpPr>
        <p:spPr>
          <a:xfrm>
            <a:off x="1790700" y="685800"/>
            <a:ext cx="79375" cy="36830"/>
          </a:xfrm>
          <a:custGeom>
            <a:avLst/>
            <a:gdLst/>
            <a:ahLst/>
            <a:cxnLst/>
            <a:rect l="l" t="t" r="r" b="b"/>
            <a:pathLst>
              <a:path w="79375" h="36829">
                <a:moveTo>
                  <a:pt x="78905" y="0"/>
                </a:moveTo>
                <a:lnTo>
                  <a:pt x="56032" y="2387"/>
                </a:lnTo>
                <a:lnTo>
                  <a:pt x="34861" y="8496"/>
                </a:lnTo>
                <a:lnTo>
                  <a:pt x="15963" y="19469"/>
                </a:lnTo>
                <a:lnTo>
                  <a:pt x="0" y="36322"/>
                </a:lnTo>
                <a:lnTo>
                  <a:pt x="78905" y="36322"/>
                </a:lnTo>
                <a:lnTo>
                  <a:pt x="78905" y="0"/>
                </a:lnTo>
                <a:close/>
              </a:path>
            </a:pathLst>
          </a:custGeom>
          <a:solidFill>
            <a:srgbClr val="009CA7"/>
          </a:solidFill>
        </p:spPr>
        <p:txBody>
          <a:bodyPr wrap="square" lIns="0" tIns="0" rIns="0" bIns="0" rtlCol="0"/>
          <a:lstStyle/>
          <a:p>
            <a:endParaRPr/>
          </a:p>
        </p:txBody>
      </p:sp>
      <p:sp>
        <p:nvSpPr>
          <p:cNvPr id="12" name="object 12"/>
          <p:cNvSpPr/>
          <p:nvPr/>
        </p:nvSpPr>
        <p:spPr>
          <a:xfrm>
            <a:off x="1866900" y="684276"/>
            <a:ext cx="332740" cy="329565"/>
          </a:xfrm>
          <a:custGeom>
            <a:avLst/>
            <a:gdLst/>
            <a:ahLst/>
            <a:cxnLst/>
            <a:rect l="l" t="t" r="r" b="b"/>
            <a:pathLst>
              <a:path w="332739" h="329565">
                <a:moveTo>
                  <a:pt x="166090" y="0"/>
                </a:moveTo>
                <a:lnTo>
                  <a:pt x="120853" y="5676"/>
                </a:lnTo>
                <a:lnTo>
                  <a:pt x="80822" y="21932"/>
                </a:lnTo>
                <a:lnTo>
                  <a:pt x="47421" y="47421"/>
                </a:lnTo>
                <a:lnTo>
                  <a:pt x="21983" y="80772"/>
                </a:lnTo>
                <a:lnTo>
                  <a:pt x="5702" y="120688"/>
                </a:lnTo>
                <a:lnTo>
                  <a:pt x="0" y="165912"/>
                </a:lnTo>
                <a:lnTo>
                  <a:pt x="5778" y="210731"/>
                </a:lnTo>
                <a:lnTo>
                  <a:pt x="22237" y="250063"/>
                </a:lnTo>
                <a:lnTo>
                  <a:pt x="47853" y="282778"/>
                </a:lnTo>
                <a:lnTo>
                  <a:pt x="81318" y="307682"/>
                </a:lnTo>
                <a:lnTo>
                  <a:pt x="121246" y="323481"/>
                </a:lnTo>
                <a:lnTo>
                  <a:pt x="166090" y="329006"/>
                </a:lnTo>
                <a:lnTo>
                  <a:pt x="197700" y="325513"/>
                </a:lnTo>
                <a:lnTo>
                  <a:pt x="227050" y="314947"/>
                </a:lnTo>
                <a:lnTo>
                  <a:pt x="252488" y="297345"/>
                </a:lnTo>
                <a:lnTo>
                  <a:pt x="270052" y="275399"/>
                </a:lnTo>
                <a:lnTo>
                  <a:pt x="165531" y="275399"/>
                </a:lnTo>
                <a:lnTo>
                  <a:pt x="123596" y="266433"/>
                </a:lnTo>
                <a:lnTo>
                  <a:pt x="89700" y="242379"/>
                </a:lnTo>
                <a:lnTo>
                  <a:pt x="67017" y="207302"/>
                </a:lnTo>
                <a:lnTo>
                  <a:pt x="58775" y="165328"/>
                </a:lnTo>
                <a:lnTo>
                  <a:pt x="66789" y="122148"/>
                </a:lnTo>
                <a:lnTo>
                  <a:pt x="89141" y="86601"/>
                </a:lnTo>
                <a:lnTo>
                  <a:pt x="123113" y="62496"/>
                </a:lnTo>
                <a:lnTo>
                  <a:pt x="166090" y="53581"/>
                </a:lnTo>
                <a:lnTo>
                  <a:pt x="332193" y="53581"/>
                </a:lnTo>
                <a:lnTo>
                  <a:pt x="332193" y="52451"/>
                </a:lnTo>
                <a:lnTo>
                  <a:pt x="272288" y="52451"/>
                </a:lnTo>
                <a:lnTo>
                  <a:pt x="251841" y="29273"/>
                </a:lnTo>
                <a:lnTo>
                  <a:pt x="226199" y="12915"/>
                </a:lnTo>
                <a:lnTo>
                  <a:pt x="197065" y="3200"/>
                </a:lnTo>
                <a:lnTo>
                  <a:pt x="166090" y="0"/>
                </a:lnTo>
                <a:close/>
              </a:path>
            </a:pathLst>
          </a:custGeom>
          <a:solidFill>
            <a:srgbClr val="009CA7"/>
          </a:solidFill>
        </p:spPr>
        <p:txBody>
          <a:bodyPr wrap="square" lIns="0" tIns="0" rIns="0" bIns="0" rtlCol="0"/>
          <a:lstStyle/>
          <a:p>
            <a:endParaRPr/>
          </a:p>
        </p:txBody>
      </p:sp>
      <p:sp>
        <p:nvSpPr>
          <p:cNvPr id="13" name="object 13"/>
          <p:cNvSpPr/>
          <p:nvPr/>
        </p:nvSpPr>
        <p:spPr>
          <a:xfrm>
            <a:off x="2033016" y="684276"/>
            <a:ext cx="166115" cy="329183"/>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168398" y="684276"/>
            <a:ext cx="292735" cy="324485"/>
          </a:xfrm>
          <a:custGeom>
            <a:avLst/>
            <a:gdLst/>
            <a:ahLst/>
            <a:cxnLst/>
            <a:rect l="l" t="t" r="r" b="b"/>
            <a:pathLst>
              <a:path w="292735" h="324484">
                <a:moveTo>
                  <a:pt x="168592" y="0"/>
                </a:moveTo>
                <a:lnTo>
                  <a:pt x="124777" y="5549"/>
                </a:lnTo>
                <a:lnTo>
                  <a:pt x="84797" y="21399"/>
                </a:lnTo>
                <a:lnTo>
                  <a:pt x="50457" y="46062"/>
                </a:lnTo>
                <a:lnTo>
                  <a:pt x="23647" y="78333"/>
                </a:lnTo>
                <a:lnTo>
                  <a:pt x="6235" y="116878"/>
                </a:lnTo>
                <a:lnTo>
                  <a:pt x="0" y="160210"/>
                </a:lnTo>
                <a:lnTo>
                  <a:pt x="6121" y="204025"/>
                </a:lnTo>
                <a:lnTo>
                  <a:pt x="23279" y="243293"/>
                </a:lnTo>
                <a:lnTo>
                  <a:pt x="49834" y="276504"/>
                </a:lnTo>
                <a:lnTo>
                  <a:pt x="84023" y="302031"/>
                </a:lnTo>
                <a:lnTo>
                  <a:pt x="124218" y="318516"/>
                </a:lnTo>
                <a:lnTo>
                  <a:pt x="168592" y="324319"/>
                </a:lnTo>
                <a:lnTo>
                  <a:pt x="213931" y="318363"/>
                </a:lnTo>
                <a:lnTo>
                  <a:pt x="254381" y="301574"/>
                </a:lnTo>
                <a:lnTo>
                  <a:pt x="288366" y="275780"/>
                </a:lnTo>
                <a:lnTo>
                  <a:pt x="291795" y="271437"/>
                </a:lnTo>
                <a:lnTo>
                  <a:pt x="168592" y="271437"/>
                </a:lnTo>
                <a:lnTo>
                  <a:pt x="125717" y="262775"/>
                </a:lnTo>
                <a:lnTo>
                  <a:pt x="90792" y="239179"/>
                </a:lnTo>
                <a:lnTo>
                  <a:pt x="67233" y="204330"/>
                </a:lnTo>
                <a:lnTo>
                  <a:pt x="58661" y="161886"/>
                </a:lnTo>
                <a:lnTo>
                  <a:pt x="67233" y="119519"/>
                </a:lnTo>
                <a:lnTo>
                  <a:pt x="90792" y="84861"/>
                </a:lnTo>
                <a:lnTo>
                  <a:pt x="125717" y="61429"/>
                </a:lnTo>
                <a:lnTo>
                  <a:pt x="168592" y="52857"/>
                </a:lnTo>
                <a:lnTo>
                  <a:pt x="292366" y="52857"/>
                </a:lnTo>
                <a:lnTo>
                  <a:pt x="287108" y="46418"/>
                </a:lnTo>
                <a:lnTo>
                  <a:pt x="252869" y="21564"/>
                </a:lnTo>
                <a:lnTo>
                  <a:pt x="212775" y="5600"/>
                </a:lnTo>
                <a:lnTo>
                  <a:pt x="168592" y="0"/>
                </a:lnTo>
                <a:close/>
              </a:path>
            </a:pathLst>
          </a:custGeom>
          <a:solidFill>
            <a:srgbClr val="F16729"/>
          </a:solidFill>
        </p:spPr>
        <p:txBody>
          <a:bodyPr wrap="square" lIns="0" tIns="0" rIns="0" bIns="0" rtlCol="0"/>
          <a:lstStyle/>
          <a:p>
            <a:endParaRPr/>
          </a:p>
        </p:txBody>
      </p:sp>
      <p:sp>
        <p:nvSpPr>
          <p:cNvPr id="15" name="object 15"/>
          <p:cNvSpPr/>
          <p:nvPr/>
        </p:nvSpPr>
        <p:spPr>
          <a:xfrm>
            <a:off x="3336035" y="737616"/>
            <a:ext cx="169163" cy="217931"/>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528062" y="684276"/>
            <a:ext cx="292735" cy="324485"/>
          </a:xfrm>
          <a:custGeom>
            <a:avLst/>
            <a:gdLst/>
            <a:ahLst/>
            <a:cxnLst/>
            <a:rect l="l" t="t" r="r" b="b"/>
            <a:pathLst>
              <a:path w="292735" h="324484">
                <a:moveTo>
                  <a:pt x="168554" y="0"/>
                </a:moveTo>
                <a:lnTo>
                  <a:pt x="124764" y="5549"/>
                </a:lnTo>
                <a:lnTo>
                  <a:pt x="84772" y="21399"/>
                </a:lnTo>
                <a:lnTo>
                  <a:pt x="50444" y="46062"/>
                </a:lnTo>
                <a:lnTo>
                  <a:pt x="23647" y="78333"/>
                </a:lnTo>
                <a:lnTo>
                  <a:pt x="6235" y="116878"/>
                </a:lnTo>
                <a:lnTo>
                  <a:pt x="0" y="160210"/>
                </a:lnTo>
                <a:lnTo>
                  <a:pt x="6121" y="204025"/>
                </a:lnTo>
                <a:lnTo>
                  <a:pt x="23266" y="243293"/>
                </a:lnTo>
                <a:lnTo>
                  <a:pt x="49822" y="276504"/>
                </a:lnTo>
                <a:lnTo>
                  <a:pt x="84010" y="302031"/>
                </a:lnTo>
                <a:lnTo>
                  <a:pt x="124180" y="318516"/>
                </a:lnTo>
                <a:lnTo>
                  <a:pt x="168554" y="324319"/>
                </a:lnTo>
                <a:lnTo>
                  <a:pt x="213893" y="318363"/>
                </a:lnTo>
                <a:lnTo>
                  <a:pt x="254342" y="301574"/>
                </a:lnTo>
                <a:lnTo>
                  <a:pt x="288340" y="275780"/>
                </a:lnTo>
                <a:lnTo>
                  <a:pt x="291769" y="271437"/>
                </a:lnTo>
                <a:lnTo>
                  <a:pt x="168554" y="271437"/>
                </a:lnTo>
                <a:lnTo>
                  <a:pt x="125653" y="262775"/>
                </a:lnTo>
                <a:lnTo>
                  <a:pt x="90754" y="239179"/>
                </a:lnTo>
                <a:lnTo>
                  <a:pt x="67233" y="204330"/>
                </a:lnTo>
                <a:lnTo>
                  <a:pt x="58635" y="161886"/>
                </a:lnTo>
                <a:lnTo>
                  <a:pt x="67233" y="119519"/>
                </a:lnTo>
                <a:lnTo>
                  <a:pt x="90754" y="84861"/>
                </a:lnTo>
                <a:lnTo>
                  <a:pt x="125653" y="61429"/>
                </a:lnTo>
                <a:lnTo>
                  <a:pt x="168554" y="52857"/>
                </a:lnTo>
                <a:lnTo>
                  <a:pt x="292341" y="52857"/>
                </a:lnTo>
                <a:lnTo>
                  <a:pt x="287083" y="46418"/>
                </a:lnTo>
                <a:lnTo>
                  <a:pt x="252856" y="21564"/>
                </a:lnTo>
                <a:lnTo>
                  <a:pt x="212750" y="5600"/>
                </a:lnTo>
                <a:lnTo>
                  <a:pt x="168554" y="0"/>
                </a:lnTo>
                <a:close/>
              </a:path>
            </a:pathLst>
          </a:custGeom>
          <a:solidFill>
            <a:srgbClr val="F16729"/>
          </a:solidFill>
        </p:spPr>
        <p:txBody>
          <a:bodyPr wrap="square" lIns="0" tIns="0" rIns="0" bIns="0" rtlCol="0"/>
          <a:lstStyle/>
          <a:p>
            <a:endParaRPr/>
          </a:p>
        </p:txBody>
      </p:sp>
      <p:sp>
        <p:nvSpPr>
          <p:cNvPr id="17" name="object 17"/>
          <p:cNvSpPr/>
          <p:nvPr/>
        </p:nvSpPr>
        <p:spPr>
          <a:xfrm>
            <a:off x="3695700" y="737616"/>
            <a:ext cx="169163" cy="21793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322576" y="681227"/>
            <a:ext cx="368300" cy="603250"/>
          </a:xfrm>
          <a:custGeom>
            <a:avLst/>
            <a:gdLst/>
            <a:ahLst/>
            <a:cxnLst/>
            <a:rect l="l" t="t" r="r" b="b"/>
            <a:pathLst>
              <a:path w="368300" h="603250">
                <a:moveTo>
                  <a:pt x="182778" y="0"/>
                </a:moveTo>
                <a:lnTo>
                  <a:pt x="137375" y="5867"/>
                </a:lnTo>
                <a:lnTo>
                  <a:pt x="96570" y="22440"/>
                </a:lnTo>
                <a:lnTo>
                  <a:pt x="61975" y="48133"/>
                </a:lnTo>
                <a:lnTo>
                  <a:pt x="35229" y="81343"/>
                </a:lnTo>
                <a:lnTo>
                  <a:pt x="17970" y="120497"/>
                </a:lnTo>
                <a:lnTo>
                  <a:pt x="11874" y="164058"/>
                </a:lnTo>
                <a:lnTo>
                  <a:pt x="14668" y="194157"/>
                </a:lnTo>
                <a:lnTo>
                  <a:pt x="22796" y="223050"/>
                </a:lnTo>
                <a:lnTo>
                  <a:pt x="36093" y="250075"/>
                </a:lnTo>
                <a:lnTo>
                  <a:pt x="54254" y="274523"/>
                </a:lnTo>
                <a:lnTo>
                  <a:pt x="37884" y="290144"/>
                </a:lnTo>
                <a:lnTo>
                  <a:pt x="24917" y="308622"/>
                </a:lnTo>
                <a:lnTo>
                  <a:pt x="15862" y="329260"/>
                </a:lnTo>
                <a:lnTo>
                  <a:pt x="11137" y="351193"/>
                </a:lnTo>
                <a:lnTo>
                  <a:pt x="10833" y="368617"/>
                </a:lnTo>
                <a:lnTo>
                  <a:pt x="13715" y="385064"/>
                </a:lnTo>
                <a:lnTo>
                  <a:pt x="19570" y="400050"/>
                </a:lnTo>
                <a:lnTo>
                  <a:pt x="28435" y="413308"/>
                </a:lnTo>
                <a:lnTo>
                  <a:pt x="10718" y="439305"/>
                </a:lnTo>
                <a:lnTo>
                  <a:pt x="1168" y="466356"/>
                </a:lnTo>
                <a:lnTo>
                  <a:pt x="0" y="493623"/>
                </a:lnTo>
                <a:lnTo>
                  <a:pt x="7404" y="520192"/>
                </a:lnTo>
                <a:lnTo>
                  <a:pt x="33032" y="554774"/>
                </a:lnTo>
                <a:lnTo>
                  <a:pt x="73431" y="580923"/>
                </a:lnTo>
                <a:lnTo>
                  <a:pt x="126060" y="597484"/>
                </a:lnTo>
                <a:lnTo>
                  <a:pt x="188340" y="603250"/>
                </a:lnTo>
                <a:lnTo>
                  <a:pt x="257352" y="596099"/>
                </a:lnTo>
                <a:lnTo>
                  <a:pt x="309918" y="576694"/>
                </a:lnTo>
                <a:lnTo>
                  <a:pt x="344411" y="549910"/>
                </a:lnTo>
                <a:lnTo>
                  <a:pt x="188340" y="549910"/>
                </a:lnTo>
                <a:lnTo>
                  <a:pt x="148920" y="546874"/>
                </a:lnTo>
                <a:lnTo>
                  <a:pt x="110464" y="537019"/>
                </a:lnTo>
                <a:lnTo>
                  <a:pt x="55918" y="492201"/>
                </a:lnTo>
                <a:lnTo>
                  <a:pt x="51142" y="463181"/>
                </a:lnTo>
                <a:lnTo>
                  <a:pt x="55016" y="449198"/>
                </a:lnTo>
                <a:lnTo>
                  <a:pt x="63080" y="436079"/>
                </a:lnTo>
                <a:lnTo>
                  <a:pt x="171564" y="436079"/>
                </a:lnTo>
                <a:lnTo>
                  <a:pt x="207352" y="428561"/>
                </a:lnTo>
                <a:lnTo>
                  <a:pt x="223253" y="425615"/>
                </a:lnTo>
                <a:lnTo>
                  <a:pt x="238798" y="423557"/>
                </a:lnTo>
                <a:lnTo>
                  <a:pt x="254088" y="422783"/>
                </a:lnTo>
                <a:lnTo>
                  <a:pt x="357085" y="422783"/>
                </a:lnTo>
                <a:lnTo>
                  <a:pt x="341439" y="402488"/>
                </a:lnTo>
                <a:lnTo>
                  <a:pt x="325767" y="393903"/>
                </a:lnTo>
                <a:lnTo>
                  <a:pt x="107149" y="393903"/>
                </a:lnTo>
                <a:lnTo>
                  <a:pt x="92303" y="391883"/>
                </a:lnTo>
                <a:lnTo>
                  <a:pt x="81610" y="386715"/>
                </a:lnTo>
                <a:lnTo>
                  <a:pt x="74320" y="379653"/>
                </a:lnTo>
                <a:lnTo>
                  <a:pt x="69824" y="371983"/>
                </a:lnTo>
                <a:lnTo>
                  <a:pt x="65849" y="355282"/>
                </a:lnTo>
                <a:lnTo>
                  <a:pt x="67348" y="336892"/>
                </a:lnTo>
                <a:lnTo>
                  <a:pt x="73926" y="318528"/>
                </a:lnTo>
                <a:lnTo>
                  <a:pt x="85191" y="301752"/>
                </a:lnTo>
                <a:lnTo>
                  <a:pt x="278866" y="301752"/>
                </a:lnTo>
                <a:lnTo>
                  <a:pt x="303568" y="283121"/>
                </a:lnTo>
                <a:lnTo>
                  <a:pt x="310095" y="274891"/>
                </a:lnTo>
                <a:lnTo>
                  <a:pt x="182778" y="274891"/>
                </a:lnTo>
                <a:lnTo>
                  <a:pt x="140588" y="266331"/>
                </a:lnTo>
                <a:lnTo>
                  <a:pt x="106133" y="242900"/>
                </a:lnTo>
                <a:lnTo>
                  <a:pt x="82867" y="208216"/>
                </a:lnTo>
                <a:lnTo>
                  <a:pt x="74333" y="165798"/>
                </a:lnTo>
                <a:lnTo>
                  <a:pt x="74434" y="165138"/>
                </a:lnTo>
                <a:lnTo>
                  <a:pt x="82867" y="123520"/>
                </a:lnTo>
                <a:lnTo>
                  <a:pt x="106133" y="89014"/>
                </a:lnTo>
                <a:lnTo>
                  <a:pt x="140588" y="65709"/>
                </a:lnTo>
                <a:lnTo>
                  <a:pt x="182778" y="57162"/>
                </a:lnTo>
                <a:lnTo>
                  <a:pt x="339902" y="57162"/>
                </a:lnTo>
                <a:lnTo>
                  <a:pt x="368223" y="31457"/>
                </a:lnTo>
                <a:lnTo>
                  <a:pt x="283235" y="31457"/>
                </a:lnTo>
                <a:lnTo>
                  <a:pt x="260235" y="17881"/>
                </a:lnTo>
                <a:lnTo>
                  <a:pt x="235635" y="8013"/>
                </a:lnTo>
                <a:lnTo>
                  <a:pt x="209651" y="2019"/>
                </a:lnTo>
                <a:lnTo>
                  <a:pt x="182778" y="0"/>
                </a:lnTo>
                <a:close/>
              </a:path>
            </a:pathLst>
          </a:custGeom>
          <a:solidFill>
            <a:srgbClr val="009CA7"/>
          </a:solidFill>
        </p:spPr>
        <p:txBody>
          <a:bodyPr wrap="square" lIns="0" tIns="0" rIns="0" bIns="0" rtlCol="0"/>
          <a:lstStyle/>
          <a:p>
            <a:endParaRPr/>
          </a:p>
        </p:txBody>
      </p:sp>
      <p:sp>
        <p:nvSpPr>
          <p:cNvPr id="19" name="object 19"/>
          <p:cNvSpPr/>
          <p:nvPr/>
        </p:nvSpPr>
        <p:spPr>
          <a:xfrm>
            <a:off x="2385060" y="1103375"/>
            <a:ext cx="312419" cy="128015"/>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2407920" y="982980"/>
            <a:ext cx="193675" cy="30480"/>
          </a:xfrm>
          <a:custGeom>
            <a:avLst/>
            <a:gdLst/>
            <a:ahLst/>
            <a:cxnLst/>
            <a:rect l="l" t="t" r="r" b="b"/>
            <a:pathLst>
              <a:path w="193675" h="30480">
                <a:moveTo>
                  <a:pt x="193319" y="0"/>
                </a:moveTo>
                <a:lnTo>
                  <a:pt x="0" y="0"/>
                </a:lnTo>
                <a:lnTo>
                  <a:pt x="22466" y="13093"/>
                </a:lnTo>
                <a:lnTo>
                  <a:pt x="46418" y="22593"/>
                </a:lnTo>
                <a:lnTo>
                  <a:pt x="71462" y="28359"/>
                </a:lnTo>
                <a:lnTo>
                  <a:pt x="97396" y="30314"/>
                </a:lnTo>
                <a:lnTo>
                  <a:pt x="142697" y="24345"/>
                </a:lnTo>
                <a:lnTo>
                  <a:pt x="183388" y="7505"/>
                </a:lnTo>
                <a:lnTo>
                  <a:pt x="193319" y="0"/>
                </a:lnTo>
                <a:close/>
              </a:path>
            </a:pathLst>
          </a:custGeom>
          <a:solidFill>
            <a:srgbClr val="009CA7"/>
          </a:solidFill>
        </p:spPr>
        <p:txBody>
          <a:bodyPr wrap="square" lIns="0" tIns="0" rIns="0" bIns="0" rtlCol="0"/>
          <a:lstStyle/>
          <a:p>
            <a:endParaRPr/>
          </a:p>
        </p:txBody>
      </p:sp>
      <p:sp>
        <p:nvSpPr>
          <p:cNvPr id="21" name="object 21"/>
          <p:cNvSpPr/>
          <p:nvPr/>
        </p:nvSpPr>
        <p:spPr>
          <a:xfrm>
            <a:off x="2505456" y="737616"/>
            <a:ext cx="170687" cy="217931"/>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2606038" y="685800"/>
            <a:ext cx="114300" cy="27940"/>
          </a:xfrm>
          <a:custGeom>
            <a:avLst/>
            <a:gdLst/>
            <a:ahLst/>
            <a:cxnLst/>
            <a:rect l="l" t="t" r="r" b="b"/>
            <a:pathLst>
              <a:path w="114300" h="27940">
                <a:moveTo>
                  <a:pt x="114223" y="0"/>
                </a:moveTo>
                <a:lnTo>
                  <a:pt x="30924" y="292"/>
                </a:lnTo>
                <a:lnTo>
                  <a:pt x="0" y="27368"/>
                </a:lnTo>
                <a:lnTo>
                  <a:pt x="84391" y="27368"/>
                </a:lnTo>
                <a:lnTo>
                  <a:pt x="114223" y="0"/>
                </a:lnTo>
                <a:close/>
              </a:path>
            </a:pathLst>
          </a:custGeom>
          <a:solidFill>
            <a:srgbClr val="009CA7"/>
          </a:solidFill>
        </p:spPr>
        <p:txBody>
          <a:bodyPr wrap="square" lIns="0" tIns="0" rIns="0" bIns="0" rtlCol="0"/>
          <a:lstStyle/>
          <a:p>
            <a:endParaRPr/>
          </a:p>
        </p:txBody>
      </p:sp>
      <p:sp>
        <p:nvSpPr>
          <p:cNvPr id="23" name="object 23"/>
          <p:cNvSpPr/>
          <p:nvPr/>
        </p:nvSpPr>
        <p:spPr>
          <a:xfrm>
            <a:off x="3887723" y="684276"/>
            <a:ext cx="336550" cy="326390"/>
          </a:xfrm>
          <a:custGeom>
            <a:avLst/>
            <a:gdLst/>
            <a:ahLst/>
            <a:cxnLst/>
            <a:rect l="l" t="t" r="r" b="b"/>
            <a:pathLst>
              <a:path w="336550" h="326390">
                <a:moveTo>
                  <a:pt x="168109" y="0"/>
                </a:moveTo>
                <a:lnTo>
                  <a:pt x="124421" y="5588"/>
                </a:lnTo>
                <a:lnTo>
                  <a:pt x="84531" y="21513"/>
                </a:lnTo>
                <a:lnTo>
                  <a:pt x="50317" y="46329"/>
                </a:lnTo>
                <a:lnTo>
                  <a:pt x="23583" y="78778"/>
                </a:lnTo>
                <a:lnTo>
                  <a:pt x="6172" y="117500"/>
                </a:lnTo>
                <a:lnTo>
                  <a:pt x="0" y="161074"/>
                </a:lnTo>
                <a:lnTo>
                  <a:pt x="6032" y="204952"/>
                </a:lnTo>
                <a:lnTo>
                  <a:pt x="23202" y="244602"/>
                </a:lnTo>
                <a:lnTo>
                  <a:pt x="49707" y="277977"/>
                </a:lnTo>
                <a:lnTo>
                  <a:pt x="83807" y="303644"/>
                </a:lnTo>
                <a:lnTo>
                  <a:pt x="123825" y="320167"/>
                </a:lnTo>
                <a:lnTo>
                  <a:pt x="168109" y="326047"/>
                </a:lnTo>
                <a:lnTo>
                  <a:pt x="213296" y="320040"/>
                </a:lnTo>
                <a:lnTo>
                  <a:pt x="253530" y="303250"/>
                </a:lnTo>
                <a:lnTo>
                  <a:pt x="287413" y="277368"/>
                </a:lnTo>
                <a:lnTo>
                  <a:pt x="290918" y="272910"/>
                </a:lnTo>
                <a:lnTo>
                  <a:pt x="168109" y="272910"/>
                </a:lnTo>
                <a:lnTo>
                  <a:pt x="125387" y="264198"/>
                </a:lnTo>
                <a:lnTo>
                  <a:pt x="90512" y="240474"/>
                </a:lnTo>
                <a:lnTo>
                  <a:pt x="67068" y="205435"/>
                </a:lnTo>
                <a:lnTo>
                  <a:pt x="58496" y="162750"/>
                </a:lnTo>
                <a:lnTo>
                  <a:pt x="67068" y="120142"/>
                </a:lnTo>
                <a:lnTo>
                  <a:pt x="90512" y="85293"/>
                </a:lnTo>
                <a:lnTo>
                  <a:pt x="125387" y="61772"/>
                </a:lnTo>
                <a:lnTo>
                  <a:pt x="168109" y="53149"/>
                </a:lnTo>
                <a:lnTo>
                  <a:pt x="336194" y="53149"/>
                </a:lnTo>
                <a:lnTo>
                  <a:pt x="336194" y="39192"/>
                </a:lnTo>
                <a:lnTo>
                  <a:pt x="277723" y="39192"/>
                </a:lnTo>
                <a:lnTo>
                  <a:pt x="253885" y="22694"/>
                </a:lnTo>
                <a:lnTo>
                  <a:pt x="227330" y="10363"/>
                </a:lnTo>
                <a:lnTo>
                  <a:pt x="198526" y="2666"/>
                </a:lnTo>
                <a:lnTo>
                  <a:pt x="168109" y="0"/>
                </a:lnTo>
                <a:close/>
              </a:path>
            </a:pathLst>
          </a:custGeom>
          <a:solidFill>
            <a:srgbClr val="F16729"/>
          </a:solidFill>
        </p:spPr>
        <p:txBody>
          <a:bodyPr wrap="square" lIns="0" tIns="0" rIns="0" bIns="0" rtlCol="0"/>
          <a:lstStyle/>
          <a:p>
            <a:endParaRPr/>
          </a:p>
        </p:txBody>
      </p:sp>
      <p:sp>
        <p:nvSpPr>
          <p:cNvPr id="24" name="object 24"/>
          <p:cNvSpPr/>
          <p:nvPr/>
        </p:nvSpPr>
        <p:spPr>
          <a:xfrm>
            <a:off x="4055364" y="565404"/>
            <a:ext cx="169163" cy="391667"/>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443483" y="719328"/>
            <a:ext cx="739139" cy="574547"/>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1190244" y="717804"/>
            <a:ext cx="24130" cy="71755"/>
          </a:xfrm>
          <a:custGeom>
            <a:avLst/>
            <a:gdLst/>
            <a:ahLst/>
            <a:cxnLst/>
            <a:rect l="l" t="t" r="r" b="b"/>
            <a:pathLst>
              <a:path w="24130" h="71754">
                <a:moveTo>
                  <a:pt x="0" y="0"/>
                </a:moveTo>
                <a:lnTo>
                  <a:pt x="23774" y="71462"/>
                </a:lnTo>
                <a:lnTo>
                  <a:pt x="19710" y="51498"/>
                </a:lnTo>
                <a:lnTo>
                  <a:pt x="381" y="558"/>
                </a:lnTo>
                <a:lnTo>
                  <a:pt x="0" y="0"/>
                </a:lnTo>
                <a:close/>
              </a:path>
            </a:pathLst>
          </a:custGeom>
          <a:solidFill>
            <a:srgbClr val="007378"/>
          </a:solidFill>
        </p:spPr>
        <p:txBody>
          <a:bodyPr wrap="square" lIns="0" tIns="0" rIns="0" bIns="0" rtlCol="0"/>
          <a:lstStyle/>
          <a:p>
            <a:endParaRPr/>
          </a:p>
        </p:txBody>
      </p:sp>
      <p:sp>
        <p:nvSpPr>
          <p:cNvPr id="27" name="object 27"/>
          <p:cNvSpPr/>
          <p:nvPr/>
        </p:nvSpPr>
        <p:spPr>
          <a:xfrm>
            <a:off x="652269" y="510540"/>
            <a:ext cx="427990" cy="265430"/>
          </a:xfrm>
          <a:custGeom>
            <a:avLst/>
            <a:gdLst/>
            <a:ahLst/>
            <a:cxnLst/>
            <a:rect l="l" t="t" r="r" b="b"/>
            <a:pathLst>
              <a:path w="427990" h="265430">
                <a:moveTo>
                  <a:pt x="233400" y="0"/>
                </a:moveTo>
                <a:lnTo>
                  <a:pt x="188048" y="5676"/>
                </a:lnTo>
                <a:lnTo>
                  <a:pt x="141668" y="21691"/>
                </a:lnTo>
                <a:lnTo>
                  <a:pt x="93941" y="49072"/>
                </a:lnTo>
                <a:lnTo>
                  <a:pt x="30899" y="94805"/>
                </a:lnTo>
                <a:lnTo>
                  <a:pt x="1955" y="132524"/>
                </a:lnTo>
                <a:lnTo>
                  <a:pt x="0" y="182549"/>
                </a:lnTo>
                <a:lnTo>
                  <a:pt x="17932" y="265087"/>
                </a:lnTo>
                <a:lnTo>
                  <a:pt x="21132" y="252488"/>
                </a:lnTo>
                <a:lnTo>
                  <a:pt x="33578" y="220141"/>
                </a:lnTo>
                <a:lnTo>
                  <a:pt x="59524" y="176390"/>
                </a:lnTo>
                <a:lnTo>
                  <a:pt x="103289" y="129425"/>
                </a:lnTo>
                <a:lnTo>
                  <a:pt x="164642" y="94462"/>
                </a:lnTo>
                <a:lnTo>
                  <a:pt x="205816" y="83426"/>
                </a:lnTo>
                <a:lnTo>
                  <a:pt x="253644" y="79336"/>
                </a:lnTo>
                <a:lnTo>
                  <a:pt x="427888" y="79336"/>
                </a:lnTo>
                <a:lnTo>
                  <a:pt x="411949" y="64985"/>
                </a:lnTo>
                <a:lnTo>
                  <a:pt x="367030" y="37274"/>
                </a:lnTo>
                <a:lnTo>
                  <a:pt x="322529" y="16675"/>
                </a:lnTo>
                <a:lnTo>
                  <a:pt x="278104" y="3937"/>
                </a:lnTo>
                <a:lnTo>
                  <a:pt x="233400" y="0"/>
                </a:lnTo>
                <a:close/>
              </a:path>
            </a:pathLst>
          </a:custGeom>
          <a:solidFill>
            <a:srgbClr val="007378"/>
          </a:solidFill>
        </p:spPr>
        <p:txBody>
          <a:bodyPr wrap="square" lIns="0" tIns="0" rIns="0" bIns="0" rtlCol="0"/>
          <a:lstStyle/>
          <a:p>
            <a:endParaRPr/>
          </a:p>
        </p:txBody>
      </p:sp>
      <p:sp>
        <p:nvSpPr>
          <p:cNvPr id="28" name="object 28"/>
          <p:cNvSpPr/>
          <p:nvPr/>
        </p:nvSpPr>
        <p:spPr>
          <a:xfrm>
            <a:off x="906780" y="589788"/>
            <a:ext cx="284987" cy="128015"/>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475493" y="457200"/>
            <a:ext cx="445134" cy="615950"/>
          </a:xfrm>
          <a:custGeom>
            <a:avLst/>
            <a:gdLst/>
            <a:ahLst/>
            <a:cxnLst/>
            <a:rect l="l" t="t" r="r" b="b"/>
            <a:pathLst>
              <a:path w="445134" h="615950">
                <a:moveTo>
                  <a:pt x="327863" y="0"/>
                </a:moveTo>
                <a:lnTo>
                  <a:pt x="266992" y="850"/>
                </a:lnTo>
                <a:lnTo>
                  <a:pt x="214960" y="6375"/>
                </a:lnTo>
                <a:lnTo>
                  <a:pt x="166014" y="20053"/>
                </a:lnTo>
                <a:lnTo>
                  <a:pt x="121323" y="41516"/>
                </a:lnTo>
                <a:lnTo>
                  <a:pt x="81940" y="70256"/>
                </a:lnTo>
                <a:lnTo>
                  <a:pt x="49009" y="105956"/>
                </a:lnTo>
                <a:lnTo>
                  <a:pt x="23634" y="148132"/>
                </a:lnTo>
                <a:lnTo>
                  <a:pt x="6832" y="196469"/>
                </a:lnTo>
                <a:lnTo>
                  <a:pt x="0" y="241007"/>
                </a:lnTo>
                <a:lnTo>
                  <a:pt x="76" y="286181"/>
                </a:lnTo>
                <a:lnTo>
                  <a:pt x="6883" y="331203"/>
                </a:lnTo>
                <a:lnTo>
                  <a:pt x="20142" y="375424"/>
                </a:lnTo>
                <a:lnTo>
                  <a:pt x="39611" y="418033"/>
                </a:lnTo>
                <a:lnTo>
                  <a:pt x="65100" y="458368"/>
                </a:lnTo>
                <a:lnTo>
                  <a:pt x="96316" y="495681"/>
                </a:lnTo>
                <a:lnTo>
                  <a:pt x="133070" y="529234"/>
                </a:lnTo>
                <a:lnTo>
                  <a:pt x="175082" y="558266"/>
                </a:lnTo>
                <a:lnTo>
                  <a:pt x="238874" y="589775"/>
                </a:lnTo>
                <a:lnTo>
                  <a:pt x="296570" y="607580"/>
                </a:lnTo>
                <a:lnTo>
                  <a:pt x="346481" y="615086"/>
                </a:lnTo>
                <a:lnTo>
                  <a:pt x="386867" y="615645"/>
                </a:lnTo>
                <a:lnTo>
                  <a:pt x="416039" y="612584"/>
                </a:lnTo>
                <a:lnTo>
                  <a:pt x="432295" y="609269"/>
                </a:lnTo>
                <a:lnTo>
                  <a:pt x="409054" y="605243"/>
                </a:lnTo>
                <a:lnTo>
                  <a:pt x="372160" y="595591"/>
                </a:lnTo>
                <a:lnTo>
                  <a:pt x="325310" y="574890"/>
                </a:lnTo>
                <a:lnTo>
                  <a:pt x="272288" y="538022"/>
                </a:lnTo>
                <a:lnTo>
                  <a:pt x="216903" y="479679"/>
                </a:lnTo>
                <a:lnTo>
                  <a:pt x="192836" y="444017"/>
                </a:lnTo>
                <a:lnTo>
                  <a:pt x="173570" y="404672"/>
                </a:lnTo>
                <a:lnTo>
                  <a:pt x="159969" y="362496"/>
                </a:lnTo>
                <a:lnTo>
                  <a:pt x="152628" y="318300"/>
                </a:lnTo>
                <a:lnTo>
                  <a:pt x="152361" y="272910"/>
                </a:lnTo>
                <a:lnTo>
                  <a:pt x="159893" y="227190"/>
                </a:lnTo>
                <a:lnTo>
                  <a:pt x="175895" y="181864"/>
                </a:lnTo>
                <a:lnTo>
                  <a:pt x="201244" y="137807"/>
                </a:lnTo>
                <a:lnTo>
                  <a:pt x="282562" y="62522"/>
                </a:lnTo>
                <a:lnTo>
                  <a:pt x="364947" y="34937"/>
                </a:lnTo>
                <a:lnTo>
                  <a:pt x="428828" y="33870"/>
                </a:lnTo>
                <a:lnTo>
                  <a:pt x="444919" y="33870"/>
                </a:lnTo>
                <a:lnTo>
                  <a:pt x="404012" y="15163"/>
                </a:lnTo>
                <a:lnTo>
                  <a:pt x="367690" y="3606"/>
                </a:lnTo>
                <a:lnTo>
                  <a:pt x="327863" y="0"/>
                </a:lnTo>
                <a:close/>
              </a:path>
            </a:pathLst>
          </a:custGeom>
          <a:solidFill>
            <a:srgbClr val="009CA7"/>
          </a:solidFill>
        </p:spPr>
        <p:txBody>
          <a:bodyPr wrap="square" lIns="0" tIns="0" rIns="0" bIns="0" rtlCol="0"/>
          <a:lstStyle/>
          <a:p>
            <a:endParaRPr/>
          </a:p>
        </p:txBody>
      </p:sp>
      <p:sp>
        <p:nvSpPr>
          <p:cNvPr id="30" name="object 30"/>
          <p:cNvSpPr/>
          <p:nvPr/>
        </p:nvSpPr>
        <p:spPr>
          <a:xfrm>
            <a:off x="2729483" y="1056132"/>
            <a:ext cx="251459" cy="153923"/>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2790444" y="1059180"/>
            <a:ext cx="1356359" cy="359663"/>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3880103" y="1059180"/>
            <a:ext cx="167639" cy="147827"/>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4094988" y="1056132"/>
            <a:ext cx="126491" cy="153923"/>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0" y="1581911"/>
            <a:ext cx="4295140" cy="401955"/>
          </a:xfrm>
          <a:custGeom>
            <a:avLst/>
            <a:gdLst/>
            <a:ahLst/>
            <a:cxnLst/>
            <a:rect l="l" t="t" r="r" b="b"/>
            <a:pathLst>
              <a:path w="4295140" h="401955">
                <a:moveTo>
                  <a:pt x="4142181" y="0"/>
                </a:moveTo>
                <a:lnTo>
                  <a:pt x="0" y="0"/>
                </a:lnTo>
                <a:lnTo>
                  <a:pt x="0" y="401828"/>
                </a:lnTo>
                <a:lnTo>
                  <a:pt x="4142181" y="401828"/>
                </a:lnTo>
                <a:lnTo>
                  <a:pt x="4230306" y="399453"/>
                </a:lnTo>
                <a:lnTo>
                  <a:pt x="4275582" y="382816"/>
                </a:lnTo>
                <a:lnTo>
                  <a:pt x="4292257" y="337604"/>
                </a:lnTo>
                <a:lnTo>
                  <a:pt x="4294632" y="249631"/>
                </a:lnTo>
                <a:lnTo>
                  <a:pt x="4294632" y="152196"/>
                </a:lnTo>
                <a:lnTo>
                  <a:pt x="4292257" y="64211"/>
                </a:lnTo>
                <a:lnTo>
                  <a:pt x="4275582" y="19037"/>
                </a:lnTo>
                <a:lnTo>
                  <a:pt x="4230306" y="2374"/>
                </a:lnTo>
                <a:lnTo>
                  <a:pt x="4142181" y="0"/>
                </a:lnTo>
                <a:close/>
              </a:path>
            </a:pathLst>
          </a:custGeom>
          <a:solidFill>
            <a:srgbClr val="009CA7">
              <a:alpha val="79998"/>
            </a:srgbClr>
          </a:solidFill>
        </p:spPr>
        <p:txBody>
          <a:bodyPr wrap="square" lIns="0" tIns="0" rIns="0" bIns="0" rtlCol="0"/>
          <a:lstStyle/>
          <a:p>
            <a:endParaRPr/>
          </a:p>
        </p:txBody>
      </p:sp>
      <p:sp>
        <p:nvSpPr>
          <p:cNvPr id="35" name="object 35"/>
          <p:cNvSpPr/>
          <p:nvPr/>
        </p:nvSpPr>
        <p:spPr>
          <a:xfrm>
            <a:off x="0" y="16764"/>
            <a:ext cx="12169138" cy="7746490"/>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257556" y="473964"/>
            <a:ext cx="2767583" cy="697991"/>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0" y="0"/>
            <a:ext cx="12191998" cy="7772399"/>
          </a:xfrm>
          <a:prstGeom prst="rect">
            <a:avLst/>
          </a:prstGeom>
          <a:blipFill>
            <a:blip r:embed="rId16" cstate="print"/>
            <a:stretch>
              <a:fillRect/>
            </a:stretch>
          </a:blipFill>
        </p:spPr>
        <p:txBody>
          <a:bodyPr wrap="square" lIns="0" tIns="0" rIns="0" bIns="0" rtlCol="0"/>
          <a:lstStyle/>
          <a:p>
            <a:endParaRPr/>
          </a:p>
        </p:txBody>
      </p:sp>
      <p:sp>
        <p:nvSpPr>
          <p:cNvPr id="38" name="object 38"/>
          <p:cNvSpPr/>
          <p:nvPr/>
        </p:nvSpPr>
        <p:spPr>
          <a:xfrm>
            <a:off x="173736" y="381000"/>
            <a:ext cx="4170045" cy="1397635"/>
          </a:xfrm>
          <a:custGeom>
            <a:avLst/>
            <a:gdLst/>
            <a:ahLst/>
            <a:cxnLst/>
            <a:rect l="l" t="t" r="r" b="b"/>
            <a:pathLst>
              <a:path w="4170045" h="1397635">
                <a:moveTo>
                  <a:pt x="0" y="0"/>
                </a:moveTo>
                <a:lnTo>
                  <a:pt x="4169664" y="0"/>
                </a:lnTo>
                <a:lnTo>
                  <a:pt x="4169664" y="1397508"/>
                </a:lnTo>
                <a:lnTo>
                  <a:pt x="0" y="1397508"/>
                </a:lnTo>
                <a:lnTo>
                  <a:pt x="0" y="0"/>
                </a:lnTo>
                <a:close/>
              </a:path>
            </a:pathLst>
          </a:custGeom>
          <a:solidFill>
            <a:srgbClr val="7E7E7E">
              <a:alpha val="76863"/>
            </a:srgbClr>
          </a:solidFill>
        </p:spPr>
        <p:txBody>
          <a:bodyPr wrap="square" lIns="0" tIns="0" rIns="0" bIns="0" rtlCol="0"/>
          <a:lstStyle/>
          <a:p>
            <a:endParaRPr/>
          </a:p>
        </p:txBody>
      </p:sp>
      <p:sp>
        <p:nvSpPr>
          <p:cNvPr id="39" name="object 39"/>
          <p:cNvSpPr txBox="1"/>
          <p:nvPr/>
        </p:nvSpPr>
        <p:spPr>
          <a:xfrm>
            <a:off x="173736" y="377952"/>
            <a:ext cx="4170045" cy="2598147"/>
          </a:xfrm>
          <a:prstGeom prst="rect">
            <a:avLst/>
          </a:prstGeom>
        </p:spPr>
        <p:txBody>
          <a:bodyPr vert="horz" wrap="square" lIns="0" tIns="12700" rIns="0" bIns="0" rtlCol="0">
            <a:spAutoFit/>
          </a:bodyPr>
          <a:lstStyle/>
          <a:p>
            <a:r>
              <a:rPr sz="1800" b="1" spc="-5" dirty="0">
                <a:solidFill>
                  <a:srgbClr val="FFFFFF"/>
                </a:solidFill>
                <a:latin typeface="Lato"/>
                <a:cs typeface="Lato"/>
              </a:rPr>
              <a:t>"</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Truly, a big thank you for caring for our son over the last year. Our family was in major crisis mode a year ago. He is in a better position to </a:t>
            </a:r>
            <a:r>
              <a:rPr lang="en-CA" sz="2400" b="1" dirty="0">
                <a:solidFill>
                  <a:schemeClr val="bg1"/>
                </a:solidFill>
                <a:latin typeface="Lato" panose="020F0502020204030203" pitchFamily="34" charset="0"/>
                <a:ea typeface="Lato" panose="020F0502020204030203" pitchFamily="34" charset="0"/>
                <a:cs typeface="Lato" panose="020F0502020204030203" pitchFamily="34" charset="0"/>
              </a:rPr>
              <a:t>succeed going forward.</a:t>
            </a:r>
            <a:r>
              <a:rPr sz="2400" b="1" spc="-5" dirty="0">
                <a:solidFill>
                  <a:schemeClr val="bg1"/>
                </a:solidFill>
                <a:latin typeface="Lato" panose="020F0502020204030203" pitchFamily="34" charset="0"/>
                <a:ea typeface="Lato" panose="020F0502020204030203" pitchFamily="34" charset="0"/>
                <a:cs typeface="Lato" panose="020F0502020204030203" pitchFamily="34" charset="0"/>
              </a:rPr>
              <a:t>."</a:t>
            </a:r>
            <a:endParaRPr sz="24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001394">
              <a:lnSpc>
                <a:spcPct val="100000"/>
              </a:lnSpc>
            </a:pPr>
            <a:r>
              <a:rPr sz="2400" b="1" spc="-5" dirty="0">
                <a:solidFill>
                  <a:srgbClr val="FFFFFF"/>
                </a:solidFill>
                <a:latin typeface="Lato" panose="020F0502020204030203" pitchFamily="34" charset="0"/>
                <a:ea typeface="Lato" panose="020F0502020204030203" pitchFamily="34" charset="0"/>
                <a:cs typeface="Lato" panose="020F0502020204030203" pitchFamily="34" charset="0"/>
              </a:rPr>
              <a:t>-</a:t>
            </a:r>
            <a:r>
              <a:rPr lang="en-US" sz="2400" b="1" spc="-5" dirty="0">
                <a:solidFill>
                  <a:srgbClr val="FFFFFF"/>
                </a:solidFill>
                <a:latin typeface="Lato" panose="020F0502020204030203" pitchFamily="34" charset="0"/>
                <a:ea typeface="Lato" panose="020F0502020204030203" pitchFamily="34" charset="0"/>
                <a:cs typeface="Lato" panose="020F0502020204030203" pitchFamily="34" charset="0"/>
              </a:rPr>
              <a:t>Parent</a:t>
            </a:r>
            <a:r>
              <a:rPr sz="2400" b="1" spc="-45" dirty="0">
                <a:solidFill>
                  <a:srgbClr val="FFFFFF"/>
                </a:solidFill>
                <a:latin typeface="Lato" panose="020F0502020204030203" pitchFamily="34" charset="0"/>
                <a:ea typeface="Lato" panose="020F0502020204030203" pitchFamily="34" charset="0"/>
                <a:cs typeface="Lato" panose="020F0502020204030203" pitchFamily="34" charset="0"/>
              </a:rPr>
              <a:t> </a:t>
            </a:r>
            <a:r>
              <a:rPr sz="2400" b="1" spc="-5" dirty="0">
                <a:solidFill>
                  <a:srgbClr val="FFFFFF"/>
                </a:solidFill>
                <a:latin typeface="Lato" panose="020F0502020204030203" pitchFamily="34" charset="0"/>
                <a:ea typeface="Lato" panose="020F0502020204030203" pitchFamily="34" charset="0"/>
                <a:cs typeface="Lato" panose="020F0502020204030203" pitchFamily="34" charset="0"/>
              </a:rPr>
              <a:t>Feedback</a:t>
            </a:r>
            <a:endParaRPr sz="2400" b="1" dirty="0">
              <a:latin typeface="Lato" panose="020F0502020204030203" pitchFamily="34" charset="0"/>
              <a:ea typeface="Lato" panose="020F0502020204030203" pitchFamily="34" charset="0"/>
              <a:cs typeface="Lato" panose="020F0502020204030203" pitchFamily="34" charset="0"/>
            </a:endParaRPr>
          </a:p>
        </p:txBody>
      </p:sp>
      <p:sp>
        <p:nvSpPr>
          <p:cNvPr id="40" name="object 40"/>
          <p:cNvSpPr/>
          <p:nvPr/>
        </p:nvSpPr>
        <p:spPr>
          <a:xfrm>
            <a:off x="9144000" y="7315200"/>
            <a:ext cx="2362200" cy="247015"/>
          </a:xfrm>
          <a:custGeom>
            <a:avLst/>
            <a:gdLst/>
            <a:ahLst/>
            <a:cxnLst/>
            <a:rect l="l" t="t" r="r" b="b"/>
            <a:pathLst>
              <a:path w="2362200" h="247015">
                <a:moveTo>
                  <a:pt x="0" y="0"/>
                </a:moveTo>
                <a:lnTo>
                  <a:pt x="2362200" y="0"/>
                </a:lnTo>
                <a:lnTo>
                  <a:pt x="2362200" y="246888"/>
                </a:lnTo>
                <a:lnTo>
                  <a:pt x="0" y="246888"/>
                </a:lnTo>
                <a:lnTo>
                  <a:pt x="0" y="0"/>
                </a:lnTo>
                <a:close/>
              </a:path>
            </a:pathLst>
          </a:custGeom>
          <a:solidFill>
            <a:srgbClr val="007378"/>
          </a:solidFill>
        </p:spPr>
        <p:txBody>
          <a:bodyPr wrap="square" lIns="0" tIns="0" rIns="0" bIns="0" rtlCol="0"/>
          <a:lstStyle/>
          <a:p>
            <a:endParaRPr/>
          </a:p>
        </p:txBody>
      </p:sp>
      <p:sp>
        <p:nvSpPr>
          <p:cNvPr id="41" name="object 41"/>
          <p:cNvSpPr txBox="1"/>
          <p:nvPr/>
        </p:nvSpPr>
        <p:spPr>
          <a:xfrm>
            <a:off x="9217005" y="7357864"/>
            <a:ext cx="2076450" cy="152400"/>
          </a:xfrm>
          <a:prstGeom prst="rect">
            <a:avLst/>
          </a:prstGeom>
        </p:spPr>
        <p:txBody>
          <a:bodyPr vert="horz" wrap="square" lIns="0" tIns="0" rIns="0" bIns="0" rtlCol="0">
            <a:spAutoFit/>
          </a:bodyPr>
          <a:lstStyle/>
          <a:p>
            <a:pPr>
              <a:lnSpc>
                <a:spcPts val="1185"/>
              </a:lnSpc>
              <a:tabLst>
                <a:tab pos="2002155" algn="l"/>
              </a:tabLst>
            </a:pPr>
            <a:r>
              <a:rPr sz="1000" spc="-35" dirty="0">
                <a:solidFill>
                  <a:srgbClr val="FFFFFF"/>
                </a:solidFill>
                <a:latin typeface="Lato"/>
                <a:cs typeface="Lato"/>
              </a:rPr>
              <a:t>Cra</a:t>
            </a:r>
            <a:r>
              <a:rPr sz="1000" spc="-30" dirty="0">
                <a:solidFill>
                  <a:srgbClr val="FFFFFF"/>
                </a:solidFill>
                <a:latin typeface="Lato"/>
                <a:cs typeface="Lato"/>
              </a:rPr>
              <a:t>i</a:t>
            </a:r>
            <a:r>
              <a:rPr sz="1000" spc="-35" dirty="0">
                <a:solidFill>
                  <a:srgbClr val="FFFFFF"/>
                </a:solidFill>
                <a:latin typeface="Lato"/>
                <a:cs typeface="Lato"/>
              </a:rPr>
              <a:t>gw</a:t>
            </a:r>
            <a:r>
              <a:rPr sz="1000" spc="-30" dirty="0">
                <a:solidFill>
                  <a:srgbClr val="FFFFFF"/>
                </a:solidFill>
                <a:latin typeface="Lato"/>
                <a:cs typeface="Lato"/>
              </a:rPr>
              <a:t>oo</a:t>
            </a:r>
            <a:r>
              <a:rPr sz="1000" spc="-5" dirty="0">
                <a:solidFill>
                  <a:srgbClr val="FFFFFF"/>
                </a:solidFill>
                <a:latin typeface="Lato"/>
                <a:cs typeface="Lato"/>
              </a:rPr>
              <a:t>d</a:t>
            </a:r>
            <a:r>
              <a:rPr sz="1000" dirty="0">
                <a:solidFill>
                  <a:srgbClr val="FFFFFF"/>
                </a:solidFill>
                <a:latin typeface="Lato"/>
                <a:cs typeface="Lato"/>
              </a:rPr>
              <a:t> </a:t>
            </a:r>
            <a:r>
              <a:rPr sz="1000" spc="90" dirty="0">
                <a:solidFill>
                  <a:srgbClr val="FFFFFF"/>
                </a:solidFill>
                <a:latin typeface="Lato"/>
                <a:cs typeface="Lato"/>
              </a:rPr>
              <a:t> </a:t>
            </a:r>
            <a:r>
              <a:rPr sz="1000" spc="-20" dirty="0">
                <a:solidFill>
                  <a:srgbClr val="FFFFFF"/>
                </a:solidFill>
                <a:latin typeface="Lato"/>
                <a:cs typeface="Lato"/>
              </a:rPr>
              <a:t>2</a:t>
            </a:r>
            <a:r>
              <a:rPr lang="en-US" sz="1000" spc="-20" dirty="0">
                <a:solidFill>
                  <a:srgbClr val="FFFFFF"/>
                </a:solidFill>
                <a:latin typeface="Lato"/>
                <a:cs typeface="Lato"/>
              </a:rPr>
              <a:t>1</a:t>
            </a:r>
            <a:r>
              <a:rPr sz="1000" spc="-15" dirty="0">
                <a:solidFill>
                  <a:srgbClr val="FFFFFF"/>
                </a:solidFill>
                <a:latin typeface="Lato"/>
                <a:cs typeface="Lato"/>
              </a:rPr>
              <a:t>/</a:t>
            </a:r>
            <a:r>
              <a:rPr sz="1000" spc="-20" dirty="0">
                <a:solidFill>
                  <a:srgbClr val="FFFFFF"/>
                </a:solidFill>
                <a:latin typeface="Lato"/>
                <a:cs typeface="Lato"/>
              </a:rPr>
              <a:t>2</a:t>
            </a:r>
            <a:r>
              <a:rPr lang="en-US" sz="1000" spc="-20" dirty="0">
                <a:solidFill>
                  <a:srgbClr val="FFFFFF"/>
                </a:solidFill>
                <a:latin typeface="Lato"/>
                <a:cs typeface="Lato"/>
              </a:rPr>
              <a:t>2</a:t>
            </a:r>
            <a:r>
              <a:rPr sz="1000" spc="55" dirty="0">
                <a:solidFill>
                  <a:srgbClr val="FFFFFF"/>
                </a:solidFill>
                <a:latin typeface="Lato"/>
                <a:cs typeface="Lato"/>
              </a:rPr>
              <a:t> </a:t>
            </a:r>
            <a:r>
              <a:rPr sz="1000" spc="-35" dirty="0">
                <a:solidFill>
                  <a:srgbClr val="FFFFFF"/>
                </a:solidFill>
                <a:latin typeface="Lato"/>
                <a:cs typeface="Lato"/>
              </a:rPr>
              <a:t>Annua</a:t>
            </a:r>
            <a:r>
              <a:rPr sz="1000" spc="-5" dirty="0">
                <a:solidFill>
                  <a:srgbClr val="FFFFFF"/>
                </a:solidFill>
                <a:latin typeface="Lato"/>
                <a:cs typeface="Lato"/>
              </a:rPr>
              <a:t>l</a:t>
            </a:r>
            <a:r>
              <a:rPr sz="1000" spc="70" dirty="0">
                <a:solidFill>
                  <a:srgbClr val="FFFFFF"/>
                </a:solidFill>
                <a:latin typeface="Lato"/>
                <a:cs typeface="Lato"/>
              </a:rPr>
              <a:t> </a:t>
            </a:r>
            <a:r>
              <a:rPr sz="1000" spc="-30" dirty="0">
                <a:solidFill>
                  <a:srgbClr val="FFFFFF"/>
                </a:solidFill>
                <a:latin typeface="Lato"/>
                <a:cs typeface="Lato"/>
              </a:rPr>
              <a:t>Re</a:t>
            </a:r>
            <a:r>
              <a:rPr sz="1000" spc="-25" dirty="0">
                <a:solidFill>
                  <a:srgbClr val="FFFFFF"/>
                </a:solidFill>
                <a:latin typeface="Lato"/>
                <a:cs typeface="Lato"/>
              </a:rPr>
              <a:t>p</a:t>
            </a:r>
            <a:r>
              <a:rPr sz="1000" spc="-30" dirty="0">
                <a:solidFill>
                  <a:srgbClr val="FFFFFF"/>
                </a:solidFill>
                <a:latin typeface="Lato"/>
                <a:cs typeface="Lato"/>
              </a:rPr>
              <a:t>o</a:t>
            </a:r>
            <a:r>
              <a:rPr sz="1000" spc="-35" dirty="0">
                <a:solidFill>
                  <a:srgbClr val="FFFFFF"/>
                </a:solidFill>
                <a:latin typeface="Lato"/>
                <a:cs typeface="Lato"/>
              </a:rPr>
              <a:t>r</a:t>
            </a:r>
            <a:r>
              <a:rPr sz="1000" spc="-5" dirty="0">
                <a:solidFill>
                  <a:srgbClr val="FFFFFF"/>
                </a:solidFill>
                <a:latin typeface="Lato"/>
                <a:cs typeface="Lato"/>
              </a:rPr>
              <a:t>t</a:t>
            </a:r>
            <a:r>
              <a:rPr lang="en-US" sz="1000" dirty="0">
                <a:solidFill>
                  <a:srgbClr val="FFFFFF"/>
                </a:solidFill>
                <a:latin typeface="Lato"/>
                <a:cs typeface="Lato"/>
              </a:rPr>
              <a:t> 8</a:t>
            </a:r>
            <a:endParaRPr sz="1000" dirty="0">
              <a:latin typeface="Lato"/>
              <a:cs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8550910" cy="704215"/>
          </a:xfrm>
          <a:custGeom>
            <a:avLst/>
            <a:gdLst/>
            <a:ahLst/>
            <a:cxnLst/>
            <a:rect l="l" t="t" r="r" b="b"/>
            <a:pathLst>
              <a:path w="8550910" h="704215">
                <a:moveTo>
                  <a:pt x="8242007" y="0"/>
                </a:moveTo>
                <a:lnTo>
                  <a:pt x="0" y="0"/>
                </a:lnTo>
                <a:lnTo>
                  <a:pt x="0" y="703834"/>
                </a:lnTo>
                <a:lnTo>
                  <a:pt x="8242007" y="703834"/>
                </a:lnTo>
                <a:lnTo>
                  <a:pt x="8420519" y="699363"/>
                </a:lnTo>
                <a:lnTo>
                  <a:pt x="8512187" y="668134"/>
                </a:lnTo>
                <a:lnTo>
                  <a:pt x="8545957" y="583323"/>
                </a:lnTo>
                <a:lnTo>
                  <a:pt x="8550783" y="418185"/>
                </a:lnTo>
                <a:lnTo>
                  <a:pt x="8550783" y="285648"/>
                </a:lnTo>
                <a:lnTo>
                  <a:pt x="8545957" y="120535"/>
                </a:lnTo>
                <a:lnTo>
                  <a:pt x="8512187" y="35725"/>
                </a:lnTo>
                <a:lnTo>
                  <a:pt x="8420519" y="4470"/>
                </a:lnTo>
                <a:lnTo>
                  <a:pt x="8242007" y="0"/>
                </a:lnTo>
                <a:close/>
              </a:path>
            </a:pathLst>
          </a:custGeom>
          <a:solidFill>
            <a:srgbClr val="007378"/>
          </a:solidFill>
        </p:spPr>
        <p:txBody>
          <a:bodyPr wrap="square" lIns="0" tIns="0" rIns="0" bIns="0" rtlCol="0"/>
          <a:lstStyle/>
          <a:p>
            <a:endParaRPr/>
          </a:p>
        </p:txBody>
      </p:sp>
      <p:sp>
        <p:nvSpPr>
          <p:cNvPr id="3" name="object 3"/>
          <p:cNvSpPr txBox="1">
            <a:spLocks noGrp="1"/>
          </p:cNvSpPr>
          <p:nvPr>
            <p:ph type="title"/>
          </p:nvPr>
        </p:nvSpPr>
        <p:spPr>
          <a:xfrm>
            <a:off x="2430599" y="436317"/>
            <a:ext cx="3056178" cy="750847"/>
          </a:xfrm>
          <a:prstGeom prst="rect">
            <a:avLst/>
          </a:prstGeom>
        </p:spPr>
        <p:txBody>
          <a:bodyPr vert="horz" wrap="square" lIns="0" tIns="12065" rIns="0" bIns="0" rtlCol="0">
            <a:spAutoFit/>
          </a:bodyPr>
          <a:lstStyle/>
          <a:p>
            <a:pPr marL="12700">
              <a:lnSpc>
                <a:spcPct val="100000"/>
              </a:lnSpc>
              <a:spcBef>
                <a:spcPts val="95"/>
              </a:spcBef>
            </a:pPr>
            <a:r>
              <a:rPr sz="2400" b="1" spc="-5" dirty="0">
                <a:latin typeface="Lato Heavy"/>
                <a:cs typeface="Lato Heavy"/>
              </a:rPr>
              <a:t>Client Service</a:t>
            </a:r>
            <a:r>
              <a:rPr sz="2400" b="1" spc="-245" dirty="0">
                <a:latin typeface="Lato Heavy"/>
                <a:cs typeface="Lato Heavy"/>
              </a:rPr>
              <a:t> </a:t>
            </a:r>
            <a:r>
              <a:rPr sz="2400" b="1" spc="-5" dirty="0">
                <a:latin typeface="Lato Heavy"/>
                <a:cs typeface="Lato Heavy"/>
              </a:rPr>
              <a:t>Statistics</a:t>
            </a:r>
            <a:endParaRPr sz="2400">
              <a:latin typeface="Lato Heavy"/>
              <a:cs typeface="Lato Heavy"/>
            </a:endParaRPr>
          </a:p>
        </p:txBody>
      </p:sp>
      <p:sp>
        <p:nvSpPr>
          <p:cNvPr id="67" name="object 67"/>
          <p:cNvSpPr txBox="1"/>
          <p:nvPr/>
        </p:nvSpPr>
        <p:spPr>
          <a:xfrm>
            <a:off x="8852916" y="7402068"/>
            <a:ext cx="2321560" cy="175689"/>
          </a:xfrm>
          <a:prstGeom prst="rect">
            <a:avLst/>
          </a:prstGeom>
          <a:solidFill>
            <a:srgbClr val="007378"/>
          </a:solidFill>
        </p:spPr>
        <p:txBody>
          <a:bodyPr vert="horz" wrap="square" lIns="0" tIns="21590" rIns="0" bIns="0" rtlCol="0">
            <a:spAutoFit/>
          </a:bodyPr>
          <a:lstStyle/>
          <a:p>
            <a:pPr marL="12065">
              <a:spcBef>
                <a:spcPts val="170"/>
              </a:spcBef>
              <a:tabLst>
                <a:tab pos="1982470" algn="l"/>
              </a:tabLst>
            </a:pPr>
            <a:r>
              <a:rPr lang="en-CA" sz="1000" spc="-30" dirty="0">
                <a:solidFill>
                  <a:srgbClr val="FFFFFF"/>
                </a:solidFill>
                <a:latin typeface="Lato"/>
                <a:cs typeface="Lato"/>
              </a:rPr>
              <a:t>Craigwood </a:t>
            </a:r>
            <a:r>
              <a:rPr lang="en-CA" sz="1000" spc="-15" dirty="0">
                <a:solidFill>
                  <a:srgbClr val="FFFFFF"/>
                </a:solidFill>
                <a:latin typeface="Lato"/>
                <a:cs typeface="Lato"/>
              </a:rPr>
              <a:t>21/22 </a:t>
            </a:r>
            <a:r>
              <a:rPr lang="en-CA" sz="1000" spc="-30" dirty="0">
                <a:solidFill>
                  <a:srgbClr val="FFFFFF"/>
                </a:solidFill>
                <a:latin typeface="Lato"/>
                <a:cs typeface="Lato"/>
              </a:rPr>
              <a:t>Annual</a:t>
            </a:r>
            <a:r>
              <a:rPr lang="en-CA" sz="1000" spc="10" dirty="0">
                <a:solidFill>
                  <a:srgbClr val="FFFFFF"/>
                </a:solidFill>
                <a:latin typeface="Lato"/>
                <a:cs typeface="Lato"/>
              </a:rPr>
              <a:t> </a:t>
            </a:r>
            <a:r>
              <a:rPr lang="en-CA" sz="1000" spc="-20" dirty="0">
                <a:solidFill>
                  <a:srgbClr val="FFFFFF"/>
                </a:solidFill>
                <a:latin typeface="Lato"/>
                <a:cs typeface="Lato"/>
              </a:rPr>
              <a:t>Report  9</a:t>
            </a:r>
            <a:endParaRPr sz="1000" dirty="0">
              <a:latin typeface="Lato"/>
              <a:cs typeface="Lato"/>
            </a:endParaRPr>
          </a:p>
        </p:txBody>
      </p:sp>
      <p:graphicFrame>
        <p:nvGraphicFramePr>
          <p:cNvPr id="69" name="Chart 68"/>
          <p:cNvGraphicFramePr/>
          <p:nvPr>
            <p:extLst>
              <p:ext uri="{D42A27DB-BD31-4B8C-83A1-F6EECF244321}">
                <p14:modId xmlns:p14="http://schemas.microsoft.com/office/powerpoint/2010/main" val="3369060129"/>
              </p:ext>
            </p:extLst>
          </p:nvPr>
        </p:nvGraphicFramePr>
        <p:xfrm>
          <a:off x="701748" y="1877785"/>
          <a:ext cx="5241852" cy="3075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0" name="Chart 69"/>
          <p:cNvGraphicFramePr/>
          <p:nvPr>
            <p:extLst>
              <p:ext uri="{D42A27DB-BD31-4B8C-83A1-F6EECF244321}">
                <p14:modId xmlns:p14="http://schemas.microsoft.com/office/powerpoint/2010/main" val="1376941770"/>
              </p:ext>
            </p:extLst>
          </p:nvPr>
        </p:nvGraphicFramePr>
        <p:xfrm>
          <a:off x="6606758" y="1877786"/>
          <a:ext cx="4670842" cy="3075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42585E1AAA2F4284D02230D6352680" ma:contentTypeVersion="2" ma:contentTypeDescription="Create a new document." ma:contentTypeScope="" ma:versionID="c4aefd22fe9e3a0445f5c9cb81caaad4">
  <xsd:schema xmlns:xsd="http://www.w3.org/2001/XMLSchema" xmlns:xs="http://www.w3.org/2001/XMLSchema" xmlns:p="http://schemas.microsoft.com/office/2006/metadata/properties" xmlns:ns2="f062b582-c8a7-4ce4-b290-7e1d5dc34059" targetNamespace="http://schemas.microsoft.com/office/2006/metadata/properties" ma:root="true" ma:fieldsID="434bb762ca4e33980161869fce48f4f0" ns2:_="">
    <xsd:import namespace="f062b582-c8a7-4ce4-b290-7e1d5dc3405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2b582-c8a7-4ce4-b290-7e1d5dc340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46E6D1-2365-4588-B6FA-B216806F5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2b582-c8a7-4ce4-b290-7e1d5dc34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960CAF-E2C0-4593-B753-AA05ACFE165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062b582-c8a7-4ce4-b290-7e1d5dc34059"/>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8DD6F2-5E8D-4D5A-B36E-61BE345662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1890</TotalTime>
  <Words>1317</Words>
  <Application>Microsoft Office PowerPoint</Application>
  <PresentationFormat>Custom</PresentationFormat>
  <Paragraphs>129</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Edwardian Script ITC</vt:lpstr>
      <vt:lpstr>Lato</vt:lpstr>
      <vt:lpstr>Lato Black</vt:lpstr>
      <vt:lpstr>Lato Heavy</vt:lpstr>
      <vt:lpstr>Lato Semibold</vt:lpstr>
      <vt:lpstr>Office Theme</vt:lpstr>
      <vt:lpstr>1_Office Theme</vt:lpstr>
      <vt:lpstr>PowerPoint Presentation</vt:lpstr>
      <vt:lpstr>Craigwood's Organizational Pillars</vt:lpstr>
      <vt:lpstr>PowerPoint Presentation</vt:lpstr>
      <vt:lpstr>Message from the Board Chair and Executive Director</vt:lpstr>
      <vt:lpstr>PowerPoint Presentation</vt:lpstr>
      <vt:lpstr>French Language Services Update</vt:lpstr>
      <vt:lpstr>PowerPoint Presentation</vt:lpstr>
      <vt:lpstr>PowerPoint Presentation</vt:lpstr>
      <vt:lpstr>Client Service Statistics</vt:lpstr>
      <vt:lpstr>PowerPoint Presentation</vt:lpstr>
      <vt:lpstr>Financial</vt:lpstr>
      <vt:lpstr>How to Support Craigwood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Annual Report</dc:title>
  <dc:creator>Darlene Morrison</dc:creator>
  <cp:lastModifiedBy>Awyer Muradi</cp:lastModifiedBy>
  <cp:revision>44</cp:revision>
  <dcterms:created xsi:type="dcterms:W3CDTF">2022-06-17T13:27:41Z</dcterms:created>
  <dcterms:modified xsi:type="dcterms:W3CDTF">2022-11-04T19:57:11Z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2021-06-23T00:00:00Z</vt:filetime>
  </property>
  <property fmtid="{D5CDD505-2E9C-101B-9397-08002B2CF9AE}" pid="3" name="Creator">
    <vt:lpwstr>Adobe InDesign CC 14.0 (Windows)</vt:lpwstr>
  </property>
  <property fmtid="{D5CDD505-2E9C-101B-9397-08002B2CF9AE}" pid="4" name="LastSaved">
    <vt:filetime>2022-06-17T00:00:00Z</vt:filetime>
  </property>
  <property fmtid="{D5CDD505-2E9C-101B-9397-08002B2CF9AE}" pid="5" name="ContentTypeId">
    <vt:lpwstr>0x0101005C42585E1AAA2F4284D02230D6352680</vt:lpwstr>
  </property>
</Properties>
</file>